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7"/>
  </p:notesMasterIdLst>
  <p:sldIdLst>
    <p:sldId id="256" r:id="rId2"/>
    <p:sldId id="257" r:id="rId3"/>
    <p:sldId id="260" r:id="rId4"/>
    <p:sldId id="259" r:id="rId5"/>
    <p:sldId id="258" r:id="rId6"/>
    <p:sldId id="262" r:id="rId7"/>
    <p:sldId id="263" r:id="rId8"/>
    <p:sldId id="264" r:id="rId9"/>
    <p:sldId id="327" r:id="rId10"/>
    <p:sldId id="329" r:id="rId11"/>
    <p:sldId id="265" r:id="rId12"/>
    <p:sldId id="266" r:id="rId13"/>
    <p:sldId id="267" r:id="rId14"/>
    <p:sldId id="268" r:id="rId15"/>
    <p:sldId id="328" r:id="rId16"/>
    <p:sldId id="269" r:id="rId17"/>
    <p:sldId id="331" r:id="rId18"/>
    <p:sldId id="333" r:id="rId19"/>
    <p:sldId id="332" r:id="rId20"/>
    <p:sldId id="270" r:id="rId21"/>
    <p:sldId id="334" r:id="rId22"/>
    <p:sldId id="335" r:id="rId23"/>
    <p:sldId id="272" r:id="rId24"/>
    <p:sldId id="336" r:id="rId25"/>
    <p:sldId id="337" r:id="rId26"/>
    <p:sldId id="338" r:id="rId27"/>
    <p:sldId id="339" r:id="rId28"/>
    <p:sldId id="340" r:id="rId29"/>
    <p:sldId id="342" r:id="rId30"/>
    <p:sldId id="341" r:id="rId31"/>
    <p:sldId id="343" r:id="rId32"/>
    <p:sldId id="344" r:id="rId33"/>
    <p:sldId id="275" r:id="rId34"/>
    <p:sldId id="274" r:id="rId35"/>
    <p:sldId id="276" r:id="rId36"/>
    <p:sldId id="273" r:id="rId37"/>
    <p:sldId id="345" r:id="rId38"/>
    <p:sldId id="277" r:id="rId39"/>
    <p:sldId id="279" r:id="rId40"/>
    <p:sldId id="281" r:id="rId41"/>
    <p:sldId id="348" r:id="rId42"/>
    <p:sldId id="280" r:id="rId43"/>
    <p:sldId id="282" r:id="rId44"/>
    <p:sldId id="283" r:id="rId45"/>
    <p:sldId id="284" r:id="rId46"/>
    <p:sldId id="285" r:id="rId47"/>
    <p:sldId id="290" r:id="rId48"/>
    <p:sldId id="286" r:id="rId49"/>
    <p:sldId id="319" r:id="rId50"/>
    <p:sldId id="316" r:id="rId51"/>
    <p:sldId id="292" r:id="rId52"/>
    <p:sldId id="317" r:id="rId53"/>
    <p:sldId id="349" r:id="rId54"/>
    <p:sldId id="350" r:id="rId55"/>
    <p:sldId id="293" r:id="rId56"/>
    <p:sldId id="321" r:id="rId57"/>
    <p:sldId id="322" r:id="rId58"/>
    <p:sldId id="323" r:id="rId59"/>
    <p:sldId id="324" r:id="rId60"/>
    <p:sldId id="325" r:id="rId61"/>
    <p:sldId id="326" r:id="rId62"/>
    <p:sldId id="294" r:id="rId63"/>
    <p:sldId id="295" r:id="rId64"/>
    <p:sldId id="306" r:id="rId65"/>
    <p:sldId id="296" r:id="rId66"/>
    <p:sldId id="297" r:id="rId67"/>
    <p:sldId id="298" r:id="rId68"/>
    <p:sldId id="299" r:id="rId69"/>
    <p:sldId id="300" r:id="rId70"/>
    <p:sldId id="301" r:id="rId71"/>
    <p:sldId id="302" r:id="rId72"/>
    <p:sldId id="303" r:id="rId73"/>
    <p:sldId id="305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04" r:id="rId83"/>
    <p:sldId id="307" r:id="rId84"/>
    <p:sldId id="351" r:id="rId85"/>
    <p:sldId id="291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82272" autoAdjust="0"/>
  </p:normalViewPr>
  <p:slideViewPr>
    <p:cSldViewPr>
      <p:cViewPr>
        <p:scale>
          <a:sx n="90" d="100"/>
          <a:sy n="90" d="100"/>
        </p:scale>
        <p:origin x="-124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FA56D-C4D5-413F-8911-C34FE9101F78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5A85F-9605-4C11-BB4C-6677A7A573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2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44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sz="1200" dirty="0" smtClean="0">
                <a:solidFill>
                  <a:schemeClr val="bg1"/>
                </a:solidFill>
              </a:rPr>
              <a:t>Эксплуатируется на 9 аэрологических станциях в Индии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87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Автоматические аэрологические комплексы производят фирмы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13716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Vaisala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ru-RU" dirty="0" smtClean="0">
                <a:solidFill>
                  <a:schemeClr val="bg1"/>
                </a:solidFill>
              </a:rPr>
              <a:t>Финляндия) - </a:t>
            </a:r>
            <a:r>
              <a:rPr lang="en-US" dirty="0" err="1" smtClean="0">
                <a:solidFill>
                  <a:schemeClr val="bg1"/>
                </a:solidFill>
              </a:rPr>
              <a:t>Autosonde</a:t>
            </a:r>
            <a:endParaRPr lang="en-US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Modem </a:t>
            </a:r>
            <a:r>
              <a:rPr lang="ru-RU" dirty="0" smtClean="0">
                <a:solidFill>
                  <a:schemeClr val="bg1"/>
                </a:solidFill>
              </a:rPr>
              <a:t>(Франция)</a:t>
            </a:r>
            <a:r>
              <a:rPr lang="en-US" dirty="0" smtClean="0">
                <a:solidFill>
                  <a:schemeClr val="bg1"/>
                </a:solidFill>
              </a:rPr>
              <a:t>– </a:t>
            </a:r>
            <a:r>
              <a:rPr lang="en-US" dirty="0" err="1" smtClean="0">
                <a:solidFill>
                  <a:schemeClr val="bg1"/>
                </a:solidFill>
              </a:rPr>
              <a:t>Robotsonde</a:t>
            </a:r>
            <a:endParaRPr lang="en-US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Meiser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(Япония) - </a:t>
            </a:r>
            <a:r>
              <a:rPr lang="en-US" dirty="0" smtClean="0">
                <a:solidFill>
                  <a:schemeClr val="bg1"/>
                </a:solidFill>
              </a:rPr>
              <a:t>Automated </a:t>
            </a:r>
            <a:r>
              <a:rPr lang="en-US" dirty="0" err="1" smtClean="0">
                <a:solidFill>
                  <a:schemeClr val="bg1"/>
                </a:solidFill>
              </a:rPr>
              <a:t>Radiosonde</a:t>
            </a:r>
            <a:r>
              <a:rPr lang="en-US" dirty="0" smtClean="0">
                <a:solidFill>
                  <a:schemeClr val="bg1"/>
                </a:solidFill>
              </a:rPr>
              <a:t> System</a:t>
            </a:r>
          </a:p>
          <a:p>
            <a:pPr marL="13716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712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Газовое хранилище</a:t>
            </a:r>
          </a:p>
          <a:p>
            <a:pPr marL="228600" indent="-228600">
              <a:buAutoNum type="arabicPeriod"/>
            </a:pPr>
            <a:r>
              <a:rPr lang="ru-RU" dirty="0" smtClean="0"/>
              <a:t>Пусковое устройство</a:t>
            </a:r>
          </a:p>
          <a:p>
            <a:pPr marL="228600" indent="-228600">
              <a:buAutoNum type="arabicPeriod"/>
            </a:pPr>
            <a:r>
              <a:rPr lang="ru-RU" dirty="0" smtClean="0"/>
              <a:t>Автоматическая </a:t>
            </a:r>
            <a:r>
              <a:rPr lang="ru-RU" dirty="0" err="1" smtClean="0"/>
              <a:t>метео</a:t>
            </a:r>
            <a:r>
              <a:rPr lang="ru-RU" baseline="0" dirty="0" smtClean="0"/>
              <a:t> станция </a:t>
            </a:r>
            <a:r>
              <a:rPr lang="en-US" baseline="0" dirty="0" smtClean="0"/>
              <a:t>(AWS)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Роботизированная комната, в которой хранятся контейнеры с оболочками и радиозондами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Экран управления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Система подготовки радиозондов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aseline="0" dirty="0" smtClean="0"/>
              <a:t>Стол загрузки контейнеры с оболочками и радиозондами</a:t>
            </a:r>
          </a:p>
          <a:p>
            <a:pPr marL="228600" indent="-228600">
              <a:buAutoNum type="arabicPeriod"/>
            </a:pPr>
            <a:r>
              <a:rPr lang="ru-RU" dirty="0" smtClean="0"/>
              <a:t>Электрический шкаф</a:t>
            </a:r>
          </a:p>
          <a:p>
            <a:pPr marL="228600" indent="-228600">
              <a:buAutoNum type="arabicPeriod"/>
            </a:pPr>
            <a:r>
              <a:rPr lang="ru-RU" dirty="0" smtClean="0"/>
              <a:t>Телеметрическая антенна</a:t>
            </a:r>
          </a:p>
          <a:p>
            <a:pPr marL="228600" indent="-228600">
              <a:buAutoNum type="arabicPeriod"/>
            </a:pPr>
            <a:r>
              <a:rPr lang="en-US" dirty="0" smtClean="0"/>
              <a:t>GPS </a:t>
            </a:r>
            <a:r>
              <a:rPr lang="ru-RU" dirty="0" smtClean="0"/>
              <a:t>антенна</a:t>
            </a:r>
          </a:p>
          <a:p>
            <a:pPr marL="228600" indent="-228600">
              <a:buAutoNum type="arabicPeriod"/>
            </a:pPr>
            <a:r>
              <a:rPr lang="ru-RU" dirty="0" smtClean="0"/>
              <a:t>Устройство</a:t>
            </a:r>
            <a:r>
              <a:rPr lang="ru-RU" baseline="0" dirty="0" smtClean="0"/>
              <a:t> учета расхода газа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Структура безопасности (перила)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34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23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289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797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0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Совместим</a:t>
            </a:r>
            <a:r>
              <a:rPr lang="ru-RU" baseline="0" dirty="0" smtClean="0"/>
              <a:t> с радиозондами </a:t>
            </a:r>
            <a:r>
              <a:rPr lang="en-US" baseline="0" dirty="0" smtClean="0"/>
              <a:t>RS41-SG, RS41-SGP, RS41-SGM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15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Совместим</a:t>
            </a:r>
            <a:r>
              <a:rPr lang="ru-RU" baseline="0" dirty="0" smtClean="0"/>
              <a:t> с радиозондами </a:t>
            </a:r>
            <a:r>
              <a:rPr lang="en-US" baseline="0" dirty="0" smtClean="0"/>
              <a:t>DFM-17, DFM-09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342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A85F-9605-4C11-BB4C-6677A7A573E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0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lUNhnRb8nE" TargetMode="External"/><Relationship Id="rId2" Type="http://schemas.openxmlformats.org/officeDocument/2006/relationships/hyperlink" Target="https://www.youtube.com/watch?v=BfvTa8SKyyo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vimeo.com/555584152/c8bfda7c8c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met.co/" TargetMode="External"/><Relationship Id="rId2" Type="http://schemas.openxmlformats.org/officeDocument/2006/relationships/hyperlink" Target="https://www.meisei.jp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sstc.org.in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kunden.dwd.de/bufrviewer/" TargetMode="External"/><Relationship Id="rId2" Type="http://schemas.openxmlformats.org/officeDocument/2006/relationships/hyperlink" Target="https://apps.ecmwf.int/codes/bufr/validato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o-rhms.ru/update/bufr/bufrde.htm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6000"/>
            <a:lum bright="32000"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229600" cy="5069160"/>
          </a:xfrm>
        </p:spPr>
        <p:txBody>
          <a:bodyPr>
            <a:noAutofit/>
          </a:bodyPr>
          <a:lstStyle/>
          <a:p>
            <a: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Обзор </a:t>
            </a:r>
            <a: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систем радиозондирования применяемых в </a:t>
            </a:r>
            <a: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Российской Федерации </a:t>
            </a:r>
            <a: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 </a:t>
            </a:r>
            <a:r>
              <a:rPr lang="ru-RU" sz="28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зарубежом</a:t>
            </a:r>
            <a: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Обзор </a:t>
            </a:r>
            <a: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применяемых радиозондов </a:t>
            </a:r>
            <a: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Российской </a:t>
            </a:r>
            <a: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Федерации и </a:t>
            </a:r>
            <a:r>
              <a:rPr lang="ru-RU" sz="28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зарубежом</a:t>
            </a:r>
            <a: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Таблично-ориентированный </a:t>
            </a:r>
            <a:r>
              <a:rPr lang="ru-RU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код (BUFR) для передачи данных радиозондирования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877272"/>
            <a:ext cx="6400800" cy="50317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ru-RU" sz="4400" dirty="0" smtClean="0">
                <a:solidFill>
                  <a:schemeClr val="bg1"/>
                </a:solidFill>
              </a:rPr>
              <a:t>Подготовил: Владимир Фоменко, </a:t>
            </a:r>
          </a:p>
          <a:p>
            <a:r>
              <a:rPr lang="ru-RU" sz="4400" dirty="0" smtClean="0">
                <a:solidFill>
                  <a:schemeClr val="bg1"/>
                </a:solidFill>
              </a:rPr>
              <a:t>НТЦР ФГБУ «ЦАО»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725" y="188640"/>
            <a:ext cx="8229600" cy="1011386"/>
          </a:xfrm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АРВК «Вихрь»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40069" y="5802889"/>
            <a:ext cx="8208912" cy="9012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Пост оператора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Компьютер,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блок питания и блок управления 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4525" y="6550223"/>
            <a:ext cx="44644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Производитель АО «Радий» </a:t>
            </a:r>
            <a:r>
              <a:rPr lang="ru-RU" sz="1400" dirty="0" smtClean="0">
                <a:solidFill>
                  <a:schemeClr val="bg1"/>
                </a:solidFill>
              </a:rPr>
              <a:t>( </a:t>
            </a:r>
            <a:r>
              <a:rPr lang="en-US" sz="1400" dirty="0" smtClean="0">
                <a:solidFill>
                  <a:schemeClr val="bg1"/>
                </a:solidFill>
              </a:rPr>
              <a:t>www.meteo-radiy.ru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" y="1052736"/>
            <a:ext cx="7848872" cy="4657362"/>
          </a:xfrm>
        </p:spPr>
      </p:pic>
    </p:spTree>
    <p:extLst>
      <p:ext uri="{BB962C8B-B14F-4D97-AF65-F5344CB8AC3E}">
        <p14:creationId xmlns:p14="http://schemas.microsoft.com/office/powerpoint/2010/main" val="4267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АВК-1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5877272"/>
            <a:ext cx="2232248" cy="750887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Антенный пост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724128" y="5877272"/>
            <a:ext cx="2232248" cy="750887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Пост оператора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68760"/>
            <a:ext cx="4417422" cy="4403393"/>
          </a:xfrm>
        </p:spPr>
      </p:pic>
      <p:pic>
        <p:nvPicPr>
          <p:cNvPr id="1029" name="Picture 5" descr="H:\Kats\фото_командировки\IMG_20150920_13502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816424" cy="44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404280" y="6543219"/>
            <a:ext cx="1716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снят с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4267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Характеристики АРВК РФ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221001312"/>
              </p:ext>
            </p:extLst>
          </p:nvPr>
        </p:nvGraphicFramePr>
        <p:xfrm>
          <a:off x="457200" y="1484313"/>
          <a:ext cx="8291515" cy="4799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76"/>
                <a:gridCol w="3018230"/>
                <a:gridCol w="1658303"/>
                <a:gridCol w="1658303"/>
                <a:gridCol w="16583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Характеристика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«МАРЛ-А»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«Вектор-М»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«Вихрь»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Тип системы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Радиолокационная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Радиолокационная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Радиолокационная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Масса, кг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Потребляемая мощность (кВт)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0,5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Электропитание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~220 В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~220 В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~220 В,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45052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Система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бесперебойного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питания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есть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есть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есть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Требуемая площадь помещения, кв. м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Рабочая частота, МГц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1680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1680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1680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Среднеквадратические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ошибки измерения: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- дальности, м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- угла места, град.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0,12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- азимута, град.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0,12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73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/>
                </a:solidFill>
              </a:rPr>
              <a:t>Характеристики </a:t>
            </a:r>
            <a:r>
              <a:rPr lang="ru-RU" b="0" dirty="0" smtClean="0">
                <a:solidFill>
                  <a:schemeClr val="bg1"/>
                </a:solidFill>
              </a:rPr>
              <a:t>АРВК РФ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634067025"/>
              </p:ext>
            </p:extLst>
          </p:nvPr>
        </p:nvGraphicFramePr>
        <p:xfrm>
          <a:off x="457200" y="1412875"/>
          <a:ext cx="8507415" cy="4306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84"/>
                <a:gridCol w="2448272"/>
                <a:gridCol w="1944216"/>
                <a:gridCol w="1872208"/>
                <a:gridCol w="18723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Характеристика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«МАРЛ-А»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«Вектор-М»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«Вихрь»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Дальность сопровождения радиозонда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250 км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250 км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250км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Наличие электровакуумных приборов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Характеристики антенной системы: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- тип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АФАР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ФАР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ФАР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7623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сканирование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  по азимуту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электронное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+ электромеханическое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электронное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+ электромеханическое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электронное + электромеханическое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8823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сканирование по углу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 места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электронное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электромеханическое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электромеханическое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4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0"/>
            <a:ext cx="5554960" cy="1412776"/>
          </a:xfrm>
        </p:spPr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АРНК </a:t>
            </a:r>
            <a:br>
              <a:rPr lang="ru-RU" b="0" dirty="0" smtClean="0">
                <a:solidFill>
                  <a:schemeClr val="bg1"/>
                </a:solidFill>
                <a:latin typeface="+mn-lt"/>
              </a:rPr>
            </a:br>
            <a:r>
              <a:rPr lang="ru-RU" b="0" dirty="0" smtClean="0">
                <a:solidFill>
                  <a:schemeClr val="bg1"/>
                </a:solidFill>
                <a:latin typeface="+mn-lt"/>
              </a:rPr>
              <a:t>«БС СР Полюс»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661249"/>
            <a:ext cx="3923928" cy="119193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Антенный пост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Антенна дальней и ближней зоны, МШУ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ГНСС приемник для репитера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5184576"/>
            <a:ext cx="4032448" cy="126876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Пост оператора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Компьютер,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Блок обработки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ГНСС репитер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3744416" cy="495909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041775" cy="3534885"/>
          </a:xfrm>
        </p:spPr>
      </p:pic>
      <p:sp>
        <p:nvSpPr>
          <p:cNvPr id="9" name="Прямоугольник 8"/>
          <p:cNvSpPr/>
          <p:nvPr/>
        </p:nvSpPr>
        <p:spPr>
          <a:xfrm>
            <a:off x="5039544" y="6545410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Производитель АО «Радий» (</a:t>
            </a:r>
            <a:r>
              <a:rPr lang="en-US" sz="1400" dirty="0">
                <a:solidFill>
                  <a:schemeClr val="bg1"/>
                </a:solidFill>
              </a:rPr>
              <a:t>www</a:t>
            </a:r>
            <a:r>
              <a:rPr lang="ru-RU" sz="1400" dirty="0">
                <a:solidFill>
                  <a:schemeClr val="bg1"/>
                </a:solidFill>
              </a:rPr>
              <a:t>.meteo-radiy.ru)</a:t>
            </a:r>
          </a:p>
        </p:txBody>
      </p:sp>
    </p:spTree>
    <p:extLst>
      <p:ext uri="{BB962C8B-B14F-4D97-AF65-F5344CB8AC3E}">
        <p14:creationId xmlns:p14="http://schemas.microsoft.com/office/powerpoint/2010/main" val="4884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АРНК «КАЗАН Полёт»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5661248"/>
            <a:ext cx="4032448" cy="1038049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Антенный пост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Все направленная антенна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МШУ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860032" y="5661247"/>
            <a:ext cx="3600400" cy="884161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Пост оператора</a:t>
            </a:r>
          </a:p>
          <a:p>
            <a:r>
              <a:rPr lang="ru-RU" sz="1700" dirty="0" smtClean="0">
                <a:solidFill>
                  <a:schemeClr val="bg1"/>
                </a:solidFill>
              </a:rPr>
              <a:t>Компьютер, блок обработки</a:t>
            </a:r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6545409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Производитель </a:t>
            </a:r>
            <a:r>
              <a:rPr lang="ru-RU" sz="1400" dirty="0" smtClean="0">
                <a:solidFill>
                  <a:schemeClr val="bg1"/>
                </a:solidFill>
              </a:rPr>
              <a:t>ООО «</a:t>
            </a:r>
            <a:r>
              <a:rPr lang="ru-RU" sz="1400" dirty="0" err="1" smtClean="0">
                <a:solidFill>
                  <a:schemeClr val="bg1"/>
                </a:solidFill>
              </a:rPr>
              <a:t>Аэроприбор</a:t>
            </a:r>
            <a:r>
              <a:rPr lang="ru-RU" sz="1400" dirty="0" smtClean="0">
                <a:solidFill>
                  <a:schemeClr val="bg1"/>
                </a:solidFill>
              </a:rPr>
              <a:t>» (</a:t>
            </a:r>
            <a:r>
              <a:rPr lang="en-US" sz="1400" dirty="0" smtClean="0">
                <a:solidFill>
                  <a:schemeClr val="bg1"/>
                </a:solidFill>
              </a:rPr>
              <a:t>www.zondr.ru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032448" cy="43204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84" y="1268760"/>
            <a:ext cx="3535095" cy="4320480"/>
          </a:xfrm>
        </p:spPr>
      </p:pic>
    </p:spTree>
    <p:extLst>
      <p:ext uri="{BB962C8B-B14F-4D97-AF65-F5344CB8AC3E}">
        <p14:creationId xmlns:p14="http://schemas.microsoft.com/office/powerpoint/2010/main" val="4884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</a:rPr>
              <a:t>Характеристики АРНК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  <a:r>
              <a:rPr lang="ru-RU" b="0" dirty="0" smtClean="0">
                <a:solidFill>
                  <a:schemeClr val="bg1"/>
                </a:solidFill>
              </a:rPr>
              <a:t>РФ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245320047"/>
              </p:ext>
            </p:extLst>
          </p:nvPr>
        </p:nvGraphicFramePr>
        <p:xfrm>
          <a:off x="539552" y="1454021"/>
          <a:ext cx="8291263" cy="5182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611"/>
                <a:gridCol w="3140149"/>
                <a:gridCol w="2376264"/>
                <a:gridCol w="2160239"/>
              </a:tblGrid>
              <a:tr h="333376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Характеристика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«ПОЛЮС»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«Полёт»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2698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Тип системы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Навигационная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ГЛОНАСС/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GPS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2698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Масса, кг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до 100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119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Потребляемая мощность (кВт)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2698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Электропитание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~220 В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5485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Система бесперебойного питания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ИБП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для ПК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4678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Требуемая площадь помещения, кв. м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3119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Рабочая частота, МГц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от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400.2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 до 406.00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5485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Дальность сопровождения радиозонда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по дальность не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менее 250 км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по высоте не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менее 40 км</a:t>
                      </a: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7797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Среднеквадратическая погрешность измерения высоты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 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 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7797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Используемый радиозонд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МРЗ-Н1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АК2-02мН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8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39378"/>
          </a:xfrm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Аэрологическая сеть Китая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5373216"/>
            <a:ext cx="9144000" cy="1484785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В Китае 120-124 АЭ (не включая районов Гонконга и Тайваня), расположены в средним интервалом 200-300 км, 87 станций участвует в глобальном обмене аэрологических данных за сроки  00 и 12 UTC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smtClean="0">
                <a:solidFill>
                  <a:schemeClr val="bg1"/>
                </a:solidFill>
              </a:rPr>
              <a:t>33 АЭ зондируют для «внутреннего потребления» + 26 станций в срок 18 UTC производят только измерения ветра . </a:t>
            </a:r>
            <a:endParaRPr lang="en-US" sz="1100" dirty="0" smtClean="0">
              <a:solidFill>
                <a:schemeClr val="bg1"/>
              </a:solidFill>
            </a:endParaRPr>
          </a:p>
          <a:p>
            <a:pPr algn="r"/>
            <a:r>
              <a:rPr lang="ru-RU" sz="1100" dirty="0" smtClean="0">
                <a:solidFill>
                  <a:schemeClr val="bg1"/>
                </a:solidFill>
              </a:rPr>
              <a:t>по данным из доклада </a:t>
            </a:r>
            <a:r>
              <a:rPr lang="en-US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 </a:t>
            </a:r>
            <a:r>
              <a:rPr lang="en-US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Feng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 smtClean="0">
                <a:solidFill>
                  <a:schemeClr val="bg1"/>
                </a:solidFill>
              </a:rPr>
              <a:t>ВМО, примерно на 2010-2015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0" name="Содержимое 9" descr="upper-air-map_China.gif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1" y="764704"/>
            <a:ext cx="9143999" cy="4437638"/>
          </a:xfrm>
        </p:spPr>
      </p:pic>
    </p:spTree>
    <p:extLst>
      <p:ext uri="{BB962C8B-B14F-4D97-AF65-F5344CB8AC3E}">
        <p14:creationId xmlns:p14="http://schemas.microsoft.com/office/powerpoint/2010/main" val="14282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Аэрологическая сеть Китая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6118884"/>
            <a:ext cx="9109097" cy="750887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по данным из доклада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 </a:t>
            </a:r>
            <a:r>
              <a:rPr lang="en-US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Feng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ВМО,  на слайде представлен локатор, работающий в </a:t>
            </a:r>
            <a:r>
              <a:rPr lang="en-US" sz="1600" dirty="0" smtClean="0">
                <a:solidFill>
                  <a:schemeClr val="bg1"/>
                </a:solidFill>
              </a:rPr>
              <a:t>L</a:t>
            </a:r>
            <a:r>
              <a:rPr lang="ru-RU" sz="1600" dirty="0" smtClean="0">
                <a:solidFill>
                  <a:schemeClr val="bg1"/>
                </a:solidFill>
              </a:rPr>
              <a:t>-диапазоне (частоте 1675 МГц) 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5292080" y="1340768"/>
            <a:ext cx="3848472" cy="468052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 данным телеграмм КН-04 и </a:t>
            </a:r>
            <a:r>
              <a:rPr lang="en-US" dirty="0" smtClean="0">
                <a:solidFill>
                  <a:schemeClr val="bg1"/>
                </a:solidFill>
              </a:rPr>
              <a:t>BUFR</a:t>
            </a:r>
            <a:r>
              <a:rPr lang="ru-RU" dirty="0" smtClean="0">
                <a:solidFill>
                  <a:schemeClr val="bg1"/>
                </a:solidFill>
              </a:rPr>
              <a:t>, на АЭ Китая, которые участвуют в международном обмене, используются локаторы и радиозонды с кодами 00 (200), 01 (201) и 02 (202) / код в  КН-04 и </a:t>
            </a:r>
            <a:r>
              <a:rPr lang="en-US" dirty="0" smtClean="0">
                <a:solidFill>
                  <a:schemeClr val="bg1"/>
                </a:solidFill>
              </a:rPr>
              <a:t>BUFR</a:t>
            </a:r>
            <a:r>
              <a:rPr lang="ru-RU" dirty="0" smtClean="0">
                <a:solidFill>
                  <a:schemeClr val="bg1"/>
                </a:solidFill>
              </a:rPr>
              <a:t>. В руководство ВМО № 306 </a:t>
            </a:r>
            <a:r>
              <a:rPr lang="en-US" dirty="0" smtClean="0">
                <a:solidFill>
                  <a:schemeClr val="bg1"/>
                </a:solidFill>
              </a:rPr>
              <a:t>I2</a:t>
            </a:r>
            <a:r>
              <a:rPr lang="ru-RU" dirty="0" smtClean="0">
                <a:solidFill>
                  <a:schemeClr val="bg1"/>
                </a:solidFill>
              </a:rPr>
              <a:t>, данные коды за Китаем не закреплены.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 </a:t>
            </a:r>
            <a:r>
              <a:rPr lang="ru-RU" dirty="0">
                <a:solidFill>
                  <a:schemeClr val="bg1"/>
                </a:solidFill>
              </a:rPr>
              <a:t>данным из доклада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ВМО, в Китае также используются радиозонды на основе </a:t>
            </a:r>
            <a:r>
              <a:rPr lang="en-US" dirty="0" smtClean="0">
                <a:solidFill>
                  <a:schemeClr val="bg1"/>
                </a:solidFill>
              </a:rPr>
              <a:t>GPS</a:t>
            </a:r>
            <a:r>
              <a:rPr lang="ru-RU" dirty="0" smtClean="0">
                <a:solidFill>
                  <a:schemeClr val="bg1"/>
                </a:solidFill>
              </a:rPr>
              <a:t>, но данные от них в ЦАО не поступают.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" y="1340768"/>
            <a:ext cx="5187220" cy="4680520"/>
          </a:xfrm>
        </p:spPr>
      </p:pic>
    </p:spTree>
    <p:extLst>
      <p:ext uri="{BB962C8B-B14F-4D97-AF65-F5344CB8AC3E}">
        <p14:creationId xmlns:p14="http://schemas.microsoft.com/office/powerpoint/2010/main" val="10725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7370"/>
          </a:xfrm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Аэрологическая сеть США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5517231"/>
            <a:ext cx="9144000" cy="1322065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</a:rPr>
              <a:t>Согласно </a:t>
            </a:r>
            <a:r>
              <a:rPr lang="en-US" sz="1400" dirty="0" smtClean="0">
                <a:solidFill>
                  <a:schemeClr val="bg1"/>
                </a:solidFill>
              </a:rPr>
              <a:t>OSCAR WMO </a:t>
            </a:r>
            <a:r>
              <a:rPr lang="ru-RU" sz="1400" dirty="0" smtClean="0">
                <a:solidFill>
                  <a:schemeClr val="bg1"/>
                </a:solidFill>
              </a:rPr>
              <a:t>в США числится 111 АЭ, согласно  информации, размещенной на сайте метеорологической службы (NWS)  - 92 АЭ в Северной Америке и на островах Тихого океана</a:t>
            </a:r>
            <a:r>
              <a:rPr lang="ru-RU" sz="1400" dirty="0">
                <a:solidFill>
                  <a:schemeClr val="bg1"/>
                </a:solidFill>
              </a:rPr>
              <a:t>, также NWS </a:t>
            </a:r>
            <a:r>
              <a:rPr lang="ru-RU" sz="1400" dirty="0" smtClean="0">
                <a:solidFill>
                  <a:schemeClr val="bg1"/>
                </a:solidFill>
              </a:rPr>
              <a:t>поддерживает работу 10 станций в Карибском бассейне. Телеграммы в КН-04 и </a:t>
            </a:r>
            <a:r>
              <a:rPr lang="en-US" sz="1400" dirty="0" smtClean="0">
                <a:solidFill>
                  <a:schemeClr val="bg1"/>
                </a:solidFill>
              </a:rPr>
              <a:t>BUFR </a:t>
            </a:r>
            <a:r>
              <a:rPr lang="ru-RU" sz="1400" dirty="0" smtClean="0">
                <a:solidFill>
                  <a:schemeClr val="bg1"/>
                </a:solidFill>
              </a:rPr>
              <a:t>поступают с порядка с 90 АЭ. На всех АЭ используются радиозонды с навигационными модулями </a:t>
            </a:r>
            <a:r>
              <a:rPr lang="en-US" sz="1400" dirty="0" smtClean="0">
                <a:solidFill>
                  <a:schemeClr val="bg1"/>
                </a:solidFill>
              </a:rPr>
              <a:t>GPS.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9540552" y="7677472"/>
            <a:ext cx="4041775" cy="75088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https://commons.wikimedia.org/wiki/Category:National_Weather_Service_Elko_Weather_Forecast_Office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4680520"/>
          </a:xfrm>
        </p:spPr>
      </p:pic>
    </p:spTree>
    <p:extLst>
      <p:ext uri="{BB962C8B-B14F-4D97-AF65-F5344CB8AC3E}">
        <p14:creationId xmlns:p14="http://schemas.microsoft.com/office/powerpoint/2010/main" val="14282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8958"/>
          </a:xfrm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Мировая аэрологическая сеть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Содержимое 5" descr="map_2021_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692696"/>
            <a:ext cx="9144000" cy="6165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0" dirty="0" smtClean="0">
                <a:solidFill>
                  <a:schemeClr val="bg1"/>
                </a:solidFill>
              </a:rPr>
              <a:t>Аэрологическая станция </a:t>
            </a:r>
            <a:r>
              <a:rPr lang="en-US" sz="4000" b="0" dirty="0" smtClean="0">
                <a:solidFill>
                  <a:schemeClr val="bg1"/>
                </a:solidFill>
              </a:rPr>
              <a:t>ELKO USA</a:t>
            </a:r>
            <a:endParaRPr lang="ru-RU" sz="2000" b="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27471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0" dirty="0" smtClean="0">
                <a:solidFill>
                  <a:schemeClr val="bg1"/>
                </a:solidFill>
              </a:rPr>
              <a:t>Аэрологическая станция </a:t>
            </a:r>
            <a:r>
              <a:rPr lang="en-US" sz="4000" b="0" dirty="0" smtClean="0">
                <a:solidFill>
                  <a:schemeClr val="bg1"/>
                </a:solidFill>
              </a:rPr>
              <a:t>ELKO USA</a:t>
            </a:r>
            <a:endParaRPr lang="ru-RU" sz="20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339752" y="5877272"/>
            <a:ext cx="4536504" cy="534863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Служебное здание «обсерватории»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203032" cy="4652274"/>
          </a:xfrm>
        </p:spPr>
      </p:pic>
    </p:spTree>
    <p:extLst>
      <p:ext uri="{BB962C8B-B14F-4D97-AF65-F5344CB8AC3E}">
        <p14:creationId xmlns:p14="http://schemas.microsoft.com/office/powerpoint/2010/main" val="304605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0" dirty="0" smtClean="0">
                <a:solidFill>
                  <a:schemeClr val="bg1"/>
                </a:solidFill>
              </a:rPr>
              <a:t>Аэрологическая станция </a:t>
            </a:r>
            <a:r>
              <a:rPr lang="en-US" sz="4000" b="0" dirty="0" smtClean="0">
                <a:solidFill>
                  <a:schemeClr val="bg1"/>
                </a:solidFill>
              </a:rPr>
              <a:t>ELKO USA</a:t>
            </a:r>
            <a:endParaRPr lang="ru-RU" sz="20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99592" y="6093296"/>
            <a:ext cx="7200800" cy="5348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Хранилище водорода, наполнительная и на крыше расположен аэрологический комплекс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131024" cy="4598268"/>
          </a:xfrm>
        </p:spPr>
      </p:pic>
    </p:spTree>
    <p:extLst>
      <p:ext uri="{BB962C8B-B14F-4D97-AF65-F5344CB8AC3E}">
        <p14:creationId xmlns:p14="http://schemas.microsoft.com/office/powerpoint/2010/main" val="18412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0" dirty="0">
                <a:solidFill>
                  <a:schemeClr val="bg1"/>
                </a:solidFill>
              </a:rPr>
              <a:t>Аэрологический комплекс </a:t>
            </a:r>
            <a:br>
              <a:rPr lang="ru-RU" sz="4400" b="0" dirty="0">
                <a:solidFill>
                  <a:schemeClr val="bg1"/>
                </a:solidFill>
              </a:rPr>
            </a:br>
            <a:r>
              <a:rPr lang="en-US" sz="4000" b="0" dirty="0">
                <a:solidFill>
                  <a:schemeClr val="bg1"/>
                </a:solidFill>
              </a:rPr>
              <a:t>IMS-2000 </a:t>
            </a:r>
            <a:r>
              <a:rPr lang="ru-RU" sz="4000" b="0" dirty="0">
                <a:solidFill>
                  <a:schemeClr val="bg1"/>
                </a:solidFill>
              </a:rPr>
              <a:t>производства США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259632" y="5373216"/>
            <a:ext cx="2160240" cy="750887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Антенный пост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5580112" y="5517232"/>
            <a:ext cx="2304255" cy="750887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Пост Оператор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5122" name="Picture 2" descr="Telemetry Receiving System (TR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517328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pper air works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7" y="2060848"/>
            <a:ext cx="49669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166" y="6108092"/>
            <a:ext cx="9180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Совместим с радиозондами </a:t>
            </a:r>
            <a:r>
              <a:rPr lang="en-US" dirty="0">
                <a:solidFill>
                  <a:schemeClr val="bg1"/>
                </a:solidFill>
              </a:rPr>
              <a:t>Lockheed Martin </a:t>
            </a:r>
            <a:r>
              <a:rPr lang="en-US" dirty="0" err="1">
                <a:solidFill>
                  <a:schemeClr val="bg1"/>
                </a:solidFill>
              </a:rPr>
              <a:t>Sippican</a:t>
            </a:r>
            <a:r>
              <a:rPr lang="en-US" dirty="0">
                <a:solidFill>
                  <a:schemeClr val="bg1"/>
                </a:solidFill>
              </a:rPr>
              <a:t> LMS-6, and </a:t>
            </a:r>
            <a:r>
              <a:rPr lang="en-US" dirty="0" err="1">
                <a:solidFill>
                  <a:schemeClr val="bg1"/>
                </a:solidFill>
              </a:rPr>
              <a:t>Vaisala</a:t>
            </a:r>
            <a:r>
              <a:rPr lang="en-US" dirty="0">
                <a:solidFill>
                  <a:schemeClr val="bg1"/>
                </a:solidFill>
              </a:rPr>
              <a:t> RS-92 NGP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7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0" dirty="0" smtClean="0">
                <a:solidFill>
                  <a:schemeClr val="bg1"/>
                </a:solidFill>
              </a:rPr>
              <a:t>Аэрологическая станция </a:t>
            </a:r>
            <a:r>
              <a:rPr lang="en-US" sz="4000" b="0" dirty="0" smtClean="0">
                <a:solidFill>
                  <a:schemeClr val="bg1"/>
                </a:solidFill>
              </a:rPr>
              <a:t>ELKO USA</a:t>
            </a:r>
            <a:endParaRPr lang="ru-RU" sz="20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99592" y="5949280"/>
            <a:ext cx="7200800" cy="534863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Место для наполнения оболочек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059016" cy="4544262"/>
          </a:xfrm>
        </p:spPr>
      </p:pic>
    </p:spTree>
    <p:extLst>
      <p:ext uri="{BB962C8B-B14F-4D97-AF65-F5344CB8AC3E}">
        <p14:creationId xmlns:p14="http://schemas.microsoft.com/office/powerpoint/2010/main" val="40085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0" dirty="0" smtClean="0">
                <a:solidFill>
                  <a:schemeClr val="bg1"/>
                </a:solidFill>
              </a:rPr>
              <a:t>Аэрологическая станция </a:t>
            </a:r>
            <a:r>
              <a:rPr lang="en-US" sz="4000" b="0" dirty="0" smtClean="0">
                <a:solidFill>
                  <a:schemeClr val="bg1"/>
                </a:solidFill>
              </a:rPr>
              <a:t>ELKO USA</a:t>
            </a:r>
            <a:endParaRPr lang="ru-RU" sz="20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99592" y="6165304"/>
            <a:ext cx="7200800" cy="534863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Место для наполнения оболочек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3650208" cy="4866944"/>
          </a:xfrm>
        </p:spPr>
      </p:pic>
    </p:spTree>
    <p:extLst>
      <p:ext uri="{BB962C8B-B14F-4D97-AF65-F5344CB8AC3E}">
        <p14:creationId xmlns:p14="http://schemas.microsoft.com/office/powerpoint/2010/main" val="13562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0" dirty="0" smtClean="0">
                <a:solidFill>
                  <a:schemeClr val="bg1"/>
                </a:solidFill>
              </a:rPr>
              <a:t>Аэрологическая станция </a:t>
            </a:r>
            <a:r>
              <a:rPr lang="en-US" sz="4000" b="0" dirty="0" smtClean="0">
                <a:solidFill>
                  <a:schemeClr val="bg1"/>
                </a:solidFill>
              </a:rPr>
              <a:t>ELKO USA</a:t>
            </a:r>
            <a:endParaRPr lang="ru-RU" sz="20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971600" y="5949280"/>
            <a:ext cx="7200800" cy="462855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Хранилище баллонов с водородом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131024" cy="4598268"/>
          </a:xfrm>
        </p:spPr>
      </p:pic>
    </p:spTree>
    <p:extLst>
      <p:ext uri="{BB962C8B-B14F-4D97-AF65-F5344CB8AC3E}">
        <p14:creationId xmlns:p14="http://schemas.microsoft.com/office/powerpoint/2010/main" val="35535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0" dirty="0" smtClean="0">
                <a:solidFill>
                  <a:schemeClr val="bg1"/>
                </a:solidFill>
              </a:rPr>
              <a:t>Аэрологическая станция </a:t>
            </a:r>
            <a:r>
              <a:rPr lang="en-US" sz="4000" b="0" dirty="0" smtClean="0">
                <a:solidFill>
                  <a:schemeClr val="bg1"/>
                </a:solidFill>
              </a:rPr>
              <a:t>ELKO USA</a:t>
            </a:r>
            <a:endParaRPr lang="ru-RU" sz="20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04" y="5949280"/>
            <a:ext cx="9036496" cy="864096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Рабочая зона в «обсерватории» </a:t>
            </a:r>
            <a:r>
              <a:rPr lang="en-US" sz="1600" dirty="0">
                <a:solidFill>
                  <a:schemeClr val="bg1"/>
                </a:solidFill>
              </a:rPr>
              <a:t>ELKO 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200" dirty="0" smtClean="0"/>
              <a:t>https</a:t>
            </a:r>
            <a:r>
              <a:rPr lang="en-US" sz="1200" dirty="0"/>
              <a:t>://commons.wikimedia.org/wiki/Category:National_Weather_Service_Elko_Weather_Forecast_Office</a:t>
            </a:r>
            <a:endParaRPr lang="ru-RU" sz="1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96752"/>
            <a:ext cx="6131024" cy="4598268"/>
          </a:xfrm>
        </p:spPr>
      </p:pic>
    </p:spTree>
    <p:extLst>
      <p:ext uri="{BB962C8B-B14F-4D97-AF65-F5344CB8AC3E}">
        <p14:creationId xmlns:p14="http://schemas.microsoft.com/office/powerpoint/2010/main" val="22521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bg1"/>
                </a:solidFill>
              </a:rPr>
              <a:t>Аэрологическая станция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ru-RU" sz="3200" b="0" dirty="0">
                <a:solidFill>
                  <a:schemeClr val="bg1"/>
                </a:solidFill>
              </a:rPr>
              <a:t>на Сейшельских островах</a:t>
            </a:r>
            <a:endParaRPr lang="ru-RU" sz="16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0" y="5301208"/>
            <a:ext cx="4040188" cy="7508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Служебное здание АЭ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Работу АЭ спонсирует Английский </a:t>
            </a:r>
            <a:r>
              <a:rPr lang="ru-RU" sz="1600" dirty="0" err="1">
                <a:solidFill>
                  <a:schemeClr val="bg1"/>
                </a:solidFill>
              </a:rPr>
              <a:t>метофис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3600400" cy="4798766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0768"/>
            <a:ext cx="5049887" cy="3787415"/>
          </a:xfrm>
        </p:spPr>
      </p:pic>
    </p:spTree>
    <p:extLst>
      <p:ext uri="{BB962C8B-B14F-4D97-AF65-F5344CB8AC3E}">
        <p14:creationId xmlns:p14="http://schemas.microsoft.com/office/powerpoint/2010/main" val="340915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bg1"/>
                </a:solidFill>
              </a:rPr>
              <a:t>Аэрологическая станция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ru-RU" sz="3200" b="0" dirty="0">
                <a:solidFill>
                  <a:schemeClr val="bg1"/>
                </a:solidFill>
              </a:rPr>
              <a:t>на Сейшельских островах</a:t>
            </a:r>
            <a:endParaRPr lang="ru-RU" sz="16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6021288"/>
            <a:ext cx="7776864" cy="39084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Наполнительная, в которой установлен Французский электролизер «</a:t>
            </a:r>
            <a:r>
              <a:rPr lang="en-US" sz="1600" dirty="0" smtClean="0">
                <a:solidFill>
                  <a:schemeClr val="bg1"/>
                </a:solidFill>
              </a:rPr>
              <a:t>SAGIM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760"/>
            <a:ext cx="5987008" cy="4490256"/>
          </a:xfrm>
        </p:spPr>
      </p:pic>
    </p:spTree>
    <p:extLst>
      <p:ext uri="{BB962C8B-B14F-4D97-AF65-F5344CB8AC3E}">
        <p14:creationId xmlns:p14="http://schemas.microsoft.com/office/powerpoint/2010/main" val="2885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/>
                </a:solidFill>
              </a:rPr>
              <a:t>Мировая аэрологическая сеть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1098315"/>
              </p:ext>
            </p:extLst>
          </p:nvPr>
        </p:nvGraphicFramePr>
        <p:xfrm>
          <a:off x="467544" y="1268760"/>
          <a:ext cx="8219256" cy="4862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752"/>
                <a:gridCol w="2739752"/>
                <a:gridCol w="2739752"/>
              </a:tblGrid>
              <a:tr h="53891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Регион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АЭ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базе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OSCAR 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ВМО, которые должны участвовать  в международном обмене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83252">
                <a:tc v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</a:tr>
              <a:tr h="383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Азия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316</a:t>
                      </a:r>
                    </a:p>
                  </a:txBody>
                  <a:tcPr marL="9525" marR="9525" marT="9525" marB="0" anchor="b"/>
                </a:tc>
              </a:tr>
              <a:tr h="383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Северная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Центральная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Америка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389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Европа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389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Юго-западная часть Тихого океана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389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Африка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768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Южная Америка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83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Антарктида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83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Итого: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Объект 4"/>
          <p:cNvSpPr>
            <a:spLocks noGrp="1"/>
          </p:cNvSpPr>
          <p:nvPr>
            <p:ph sz="half" idx="2"/>
          </p:nvPr>
        </p:nvSpPr>
        <p:spPr>
          <a:xfrm>
            <a:off x="323528" y="6273096"/>
            <a:ext cx="8496944" cy="576064"/>
          </a:xfrm>
        </p:spPr>
        <p:txBody>
          <a:bodyPr>
            <a:noAutofit/>
          </a:bodyPr>
          <a:lstStyle/>
          <a:p>
            <a:pPr marL="137160" indent="0"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* телеграммы в КН-04 и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BUFR </a:t>
            </a:r>
            <a:r>
              <a:rPr lang="ru-RU" sz="1800" dirty="0" smtClean="0">
                <a:solidFill>
                  <a:schemeClr val="bg1"/>
                </a:solidFill>
              </a:rPr>
              <a:t>поступают регулярно, примерно, с 608 АЭ. Примерно с 310 АЭ поступают телеграммы с </a:t>
            </a:r>
            <a:r>
              <a:rPr lang="en-US" sz="1800" dirty="0" smtClean="0">
                <a:solidFill>
                  <a:schemeClr val="bg1"/>
                </a:solidFill>
              </a:rPr>
              <a:t>NIL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bg1"/>
                </a:solidFill>
              </a:rPr>
              <a:t>Аэрологическая станция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ru-RU" sz="3200" b="0" dirty="0">
                <a:solidFill>
                  <a:schemeClr val="bg1"/>
                </a:solidFill>
              </a:rPr>
              <a:t>на Сейшельских островах</a:t>
            </a:r>
            <a:endParaRPr lang="ru-RU" sz="16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5805264"/>
            <a:ext cx="7776864" cy="390847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Французский электролизер  «</a:t>
            </a:r>
            <a:r>
              <a:rPr lang="en-US" sz="1600" dirty="0" smtClean="0">
                <a:solidFill>
                  <a:schemeClr val="bg1"/>
                </a:solidFill>
              </a:rPr>
              <a:t>SAGIM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5" y="1700213"/>
            <a:ext cx="2822971" cy="376396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067124"/>
            <a:ext cx="4040187" cy="3030140"/>
          </a:xfrm>
        </p:spPr>
      </p:pic>
    </p:spTree>
    <p:extLst>
      <p:ext uri="{BB962C8B-B14F-4D97-AF65-F5344CB8AC3E}">
        <p14:creationId xmlns:p14="http://schemas.microsoft.com/office/powerpoint/2010/main" val="35874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bg1"/>
                </a:solidFill>
              </a:rPr>
              <a:t>Аэрологическая станция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ru-RU" sz="3200" b="0" dirty="0">
                <a:solidFill>
                  <a:schemeClr val="bg1"/>
                </a:solidFill>
              </a:rPr>
              <a:t>на Сейшельских островах</a:t>
            </a:r>
            <a:endParaRPr lang="ru-RU" sz="16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6165304"/>
            <a:ext cx="7776864" cy="390847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Наполнение оболочки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384376" cy="451250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68760"/>
            <a:ext cx="5220072" cy="3915054"/>
          </a:xfrm>
        </p:spPr>
      </p:pic>
    </p:spTree>
    <p:extLst>
      <p:ext uri="{BB962C8B-B14F-4D97-AF65-F5344CB8AC3E}">
        <p14:creationId xmlns:p14="http://schemas.microsoft.com/office/powerpoint/2010/main" val="17200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bg1"/>
                </a:solidFill>
              </a:rPr>
              <a:t>Аэрологическая станция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ru-RU" sz="3200" b="0" dirty="0">
                <a:solidFill>
                  <a:schemeClr val="bg1"/>
                </a:solidFill>
              </a:rPr>
              <a:t>на </a:t>
            </a:r>
            <a:r>
              <a:rPr lang="ru-RU" sz="3200" b="0" dirty="0" smtClean="0">
                <a:solidFill>
                  <a:schemeClr val="bg1"/>
                </a:solidFill>
              </a:rPr>
              <a:t>Сейшельских </a:t>
            </a:r>
            <a:r>
              <a:rPr lang="ru-RU" sz="3200" b="0" dirty="0">
                <a:solidFill>
                  <a:schemeClr val="bg1"/>
                </a:solidFill>
              </a:rPr>
              <a:t>островах</a:t>
            </a:r>
            <a:endParaRPr lang="ru-RU" sz="1600" b="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5805264"/>
            <a:ext cx="7776864" cy="105273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Рабочее место аэролога, зондирование осуществляется при помощи комплекса </a:t>
            </a:r>
            <a:r>
              <a:rPr lang="en-US" sz="1600" dirty="0" err="1" smtClean="0">
                <a:solidFill>
                  <a:schemeClr val="bg1"/>
                </a:solidFill>
              </a:rPr>
              <a:t>Vaisala</a:t>
            </a:r>
            <a:r>
              <a:rPr lang="en-US" sz="1600" dirty="0" smtClean="0">
                <a:solidFill>
                  <a:schemeClr val="bg1"/>
                </a:solidFill>
              </a:rPr>
              <a:t> MW41 </a:t>
            </a:r>
            <a:r>
              <a:rPr lang="ru-RU" sz="1600" dirty="0" smtClean="0">
                <a:solidFill>
                  <a:schemeClr val="bg1"/>
                </a:solidFill>
              </a:rPr>
              <a:t>и радиозондов </a:t>
            </a:r>
            <a:r>
              <a:rPr lang="en-US" sz="1400" dirty="0">
                <a:solidFill>
                  <a:schemeClr val="bg1"/>
                </a:solidFill>
              </a:rPr>
              <a:t>RS41-SG, RS41-SGP, RS41-SGM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131024" cy="4598268"/>
          </a:xfrm>
        </p:spPr>
      </p:pic>
    </p:spTree>
    <p:extLst>
      <p:ext uri="{BB962C8B-B14F-4D97-AF65-F5344CB8AC3E}">
        <p14:creationId xmlns:p14="http://schemas.microsoft.com/office/powerpoint/2010/main" val="16697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0" dirty="0">
                <a:solidFill>
                  <a:schemeClr val="bg1"/>
                </a:solidFill>
              </a:rPr>
              <a:t>Аэрологический комплекс </a:t>
            </a:r>
            <a:br>
              <a:rPr lang="ru-RU" sz="4800" b="0" dirty="0">
                <a:solidFill>
                  <a:schemeClr val="bg1"/>
                </a:solidFill>
              </a:rPr>
            </a:br>
            <a:r>
              <a:rPr lang="en-US" sz="4400" b="0" dirty="0" err="1" smtClean="0">
                <a:solidFill>
                  <a:schemeClr val="bg1"/>
                </a:solidFill>
              </a:rPr>
              <a:t>Vaisala</a:t>
            </a:r>
            <a:r>
              <a:rPr lang="en-US" sz="4400" b="0" dirty="0" smtClean="0">
                <a:solidFill>
                  <a:schemeClr val="bg1"/>
                </a:solidFill>
              </a:rPr>
              <a:t> MW4</a:t>
            </a:r>
            <a:r>
              <a:rPr lang="ru-RU" sz="4400" b="0" dirty="0" smtClean="0">
                <a:solidFill>
                  <a:schemeClr val="bg1"/>
                </a:solidFill>
              </a:rPr>
              <a:t>1,</a:t>
            </a:r>
            <a:r>
              <a:rPr lang="en-US" sz="4400" b="0" dirty="0" smtClean="0">
                <a:solidFill>
                  <a:schemeClr val="bg1"/>
                </a:solidFill>
              </a:rPr>
              <a:t> </a:t>
            </a:r>
            <a:r>
              <a:rPr lang="ru-RU" sz="4400" b="0" dirty="0" smtClean="0">
                <a:solidFill>
                  <a:schemeClr val="bg1"/>
                </a:solidFill>
              </a:rPr>
              <a:t>производства Финляндия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67415" y="5805265"/>
            <a:ext cx="3008441" cy="576064"/>
          </a:xfrm>
        </p:spPr>
        <p:txBody>
          <a:bodyPr/>
          <a:lstStyle/>
          <a:p>
            <a:pPr marL="137160" indent="0">
              <a:buNone/>
            </a:pPr>
            <a:r>
              <a:rPr lang="ru-RU" dirty="0">
                <a:solidFill>
                  <a:schemeClr val="bg1"/>
                </a:solidFill>
              </a:rPr>
              <a:t>Антенный пост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8104" y="5733256"/>
            <a:ext cx="2736304" cy="576064"/>
          </a:xfrm>
        </p:spPr>
        <p:txBody>
          <a:bodyPr/>
          <a:lstStyle/>
          <a:p>
            <a:pPr marL="137160" indent="0">
              <a:buNone/>
            </a:pPr>
            <a:r>
              <a:rPr lang="ru-RU" dirty="0">
                <a:solidFill>
                  <a:schemeClr val="bg1"/>
                </a:solidFill>
              </a:rPr>
              <a:t>Пост Оператора</a:t>
            </a:r>
          </a:p>
        </p:txBody>
      </p:sp>
      <p:pic>
        <p:nvPicPr>
          <p:cNvPr id="8194" name="Picture 2" descr="Vaisala DigiCORA® Sounding System MW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56" y="1916832"/>
            <a:ext cx="456199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3" y="1916831"/>
            <a:ext cx="3767281" cy="371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6478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Совместим с радиозондами </a:t>
            </a:r>
            <a:r>
              <a:rPr lang="en-US" dirty="0">
                <a:solidFill>
                  <a:schemeClr val="bg1"/>
                </a:solidFill>
              </a:rPr>
              <a:t>RS41-SG, RS41-SGP, RS41-SGM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b="0" dirty="0">
                <a:solidFill>
                  <a:schemeClr val="bg1"/>
                </a:solidFill>
              </a:rPr>
              <a:t>Аэрологический комплекс </a:t>
            </a:r>
            <a:br>
              <a:rPr lang="ru-RU" sz="4400" b="0" dirty="0">
                <a:solidFill>
                  <a:schemeClr val="bg1"/>
                </a:solidFill>
              </a:rPr>
            </a:br>
            <a:r>
              <a:rPr lang="en-US" sz="4000" b="0" dirty="0" smtClean="0">
                <a:solidFill>
                  <a:schemeClr val="bg1"/>
                </a:solidFill>
              </a:rPr>
              <a:t>GRAF GS-E</a:t>
            </a:r>
            <a:r>
              <a:rPr lang="ru-RU" sz="4000" b="0" dirty="0" smtClean="0">
                <a:solidFill>
                  <a:schemeClr val="bg1"/>
                </a:solidFill>
              </a:rPr>
              <a:t>,</a:t>
            </a:r>
            <a:r>
              <a:rPr lang="en-US" sz="4000" b="0" dirty="0" smtClean="0">
                <a:solidFill>
                  <a:schemeClr val="bg1"/>
                </a:solidFill>
              </a:rPr>
              <a:t> </a:t>
            </a:r>
            <a:r>
              <a:rPr lang="ru-RU" sz="4000" b="0" dirty="0">
                <a:solidFill>
                  <a:schemeClr val="bg1"/>
                </a:solidFill>
              </a:rPr>
              <a:t>производства </a:t>
            </a:r>
            <a:r>
              <a:rPr lang="ru-RU" sz="4000" b="0" dirty="0" smtClean="0">
                <a:solidFill>
                  <a:schemeClr val="bg1"/>
                </a:solidFill>
              </a:rPr>
              <a:t>Германия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95536" y="5990810"/>
            <a:ext cx="2520280" cy="719268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Антенный пост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9" y="6029139"/>
            <a:ext cx="2520280" cy="680939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Пост Оператора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1825"/>
            <a:ext cx="2664296" cy="457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27" y="1700808"/>
            <a:ext cx="6163838" cy="423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8648" y="6534834"/>
            <a:ext cx="916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Совместим с радиозондами </a:t>
            </a:r>
            <a:r>
              <a:rPr lang="en-US" dirty="0">
                <a:solidFill>
                  <a:schemeClr val="bg1"/>
                </a:solidFill>
              </a:rPr>
              <a:t>DFM-17, DFM-09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4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0" dirty="0">
                <a:solidFill>
                  <a:schemeClr val="bg1"/>
                </a:solidFill>
              </a:rPr>
              <a:t>Аэрологический комплекс </a:t>
            </a:r>
            <a:br>
              <a:rPr lang="ru-RU" sz="4400" b="0" dirty="0">
                <a:solidFill>
                  <a:schemeClr val="bg1"/>
                </a:solidFill>
              </a:rPr>
            </a:br>
            <a:r>
              <a:rPr lang="en-US" sz="4000" b="0" dirty="0" smtClean="0">
                <a:solidFill>
                  <a:schemeClr val="bg1"/>
                </a:solidFill>
              </a:rPr>
              <a:t>Modem SR10</a:t>
            </a:r>
            <a:r>
              <a:rPr lang="ru-RU" sz="4000" b="0" dirty="0" smtClean="0">
                <a:solidFill>
                  <a:schemeClr val="bg1"/>
                </a:solidFill>
              </a:rPr>
              <a:t>,</a:t>
            </a:r>
            <a:r>
              <a:rPr lang="en-US" sz="4000" b="0" dirty="0" smtClean="0">
                <a:solidFill>
                  <a:schemeClr val="bg1"/>
                </a:solidFill>
              </a:rPr>
              <a:t> </a:t>
            </a:r>
            <a:r>
              <a:rPr lang="ru-RU" sz="4000" b="0" dirty="0" smtClean="0">
                <a:solidFill>
                  <a:schemeClr val="bg1"/>
                </a:solidFill>
              </a:rPr>
              <a:t>производства</a:t>
            </a:r>
            <a:r>
              <a:rPr lang="en-US" sz="4000" b="0" dirty="0" smtClean="0">
                <a:solidFill>
                  <a:schemeClr val="bg1"/>
                </a:solidFill>
              </a:rPr>
              <a:t> </a:t>
            </a:r>
            <a:r>
              <a:rPr lang="ru-RU" sz="4000" b="0" dirty="0" smtClean="0">
                <a:solidFill>
                  <a:schemeClr val="bg1"/>
                </a:solidFill>
              </a:rPr>
              <a:t>Франция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19872" y="2420888"/>
            <a:ext cx="2496344" cy="504056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Антенный пост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" y="4149080"/>
            <a:ext cx="9036496" cy="236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08" y="6510352"/>
            <a:ext cx="5429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Совместим  с радиозондами </a:t>
            </a:r>
            <a:r>
              <a:rPr lang="en-US" dirty="0">
                <a:solidFill>
                  <a:schemeClr val="bg1"/>
                </a:solidFill>
              </a:rPr>
              <a:t>M10, M20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Объект 5"/>
          <p:cNvSpPr>
            <a:spLocks noGrp="1"/>
          </p:cNvSpPr>
          <p:nvPr>
            <p:ph sz="quarter" idx="4"/>
          </p:nvPr>
        </p:nvSpPr>
        <p:spPr>
          <a:xfrm>
            <a:off x="5436096" y="3645024"/>
            <a:ext cx="2808312" cy="504056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Пост оператора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7" y="1412776"/>
            <a:ext cx="332522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1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0" dirty="0" smtClean="0">
                <a:solidFill>
                  <a:schemeClr val="bg1"/>
                </a:solidFill>
              </a:rPr>
              <a:t>Аэрологический комплекс </a:t>
            </a:r>
            <a:r>
              <a:rPr lang="en-US" sz="3600" b="0" dirty="0">
                <a:solidFill>
                  <a:schemeClr val="bg1"/>
                </a:solidFill>
              </a:rPr>
              <a:t>GL-5000P</a:t>
            </a:r>
            <a:r>
              <a:rPr lang="ru-RU" sz="3600" b="0" dirty="0" smtClean="0">
                <a:solidFill>
                  <a:schemeClr val="bg1"/>
                </a:solidFill>
              </a:rPr>
              <a:t>, производства Южной Кореи</a:t>
            </a:r>
            <a:r>
              <a:rPr lang="en-US" sz="3600" b="0" dirty="0" smtClean="0">
                <a:solidFill>
                  <a:schemeClr val="bg1"/>
                </a:solidFill>
              </a:rPr>
              <a:t> </a:t>
            </a:r>
            <a:br>
              <a:rPr lang="en-US" sz="3600" b="0" dirty="0" smtClean="0">
                <a:solidFill>
                  <a:schemeClr val="bg1"/>
                </a:solidFill>
              </a:rPr>
            </a:br>
            <a:endParaRPr lang="ru-RU" sz="3600" b="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387036" cy="384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054" y="6488668"/>
            <a:ext cx="7363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Совместим с радиозондом </a:t>
            </a:r>
            <a:r>
              <a:rPr lang="en-US" dirty="0">
                <a:solidFill>
                  <a:schemeClr val="bg1"/>
                </a:solidFill>
              </a:rPr>
              <a:t>Jin Yang RSG-20A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939378"/>
          </a:xfrm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</a:rPr>
              <a:t>Характеристики АРНК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  <a:r>
              <a:rPr lang="ru-RU" b="0" dirty="0" smtClean="0">
                <a:solidFill>
                  <a:schemeClr val="bg1"/>
                </a:solidFill>
              </a:rPr>
              <a:t>в Мире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495133140"/>
              </p:ext>
            </p:extLst>
          </p:nvPr>
        </p:nvGraphicFramePr>
        <p:xfrm>
          <a:off x="107504" y="655957"/>
          <a:ext cx="8856983" cy="6221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"/>
                <a:gridCol w="3240360"/>
                <a:gridCol w="5160044"/>
                <a:gridCol w="168547"/>
              </a:tblGrid>
              <a:tr h="354286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Характеристика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«АРНК»</a:t>
                      </a:r>
                      <a:endParaRPr lang="ru-RU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28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Тип системы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Навигационная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ГЛОНАСС/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GPS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или только 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GPS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4428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Масса, кг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в большинстве случаев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до 100 кг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4428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Потребляемая мощность (кВт)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4428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Электропитание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~220 В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4428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Система бесперебойного питания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ИБП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для ПК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4428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Требуемая площадь помещения, кв. м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4428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Рабочая частота, МГц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от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400.2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 до 406.00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6015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Дальность сопровождения радиозонда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по дальность не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менее 200 км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по высоте не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менее 40 км</a:t>
                      </a: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6015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Среднеквадратическая погрешность измерения высоты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 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75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Используемый радиозонд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только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собственного производства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53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На антенном посту: телеметрическая антенна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все направленная или сегментированная, ГНСС приемник.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На посту оператора: компьютер, приемная станция, ГНСС репитер, бокс для проверки (настройки) зондов  в помещении (на рабочем месте)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085" marR="450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2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Автоматические аэрологические комплексы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" y="1484783"/>
            <a:ext cx="9007296" cy="524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2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Autosonde</a:t>
            </a:r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AS41 </a:t>
            </a:r>
            <a:r>
              <a:rPr lang="en-US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Vaisala</a:t>
            </a:r>
            <a:r>
              <a:rPr lang="en-US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Финляндия)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904656" cy="443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3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/>
                </a:solidFill>
              </a:rPr>
              <a:t>Мировая аэрологическая сеть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327074"/>
              </p:ext>
            </p:extLst>
          </p:nvPr>
        </p:nvGraphicFramePr>
        <p:xfrm>
          <a:off x="457200" y="1600200"/>
          <a:ext cx="8229600" cy="4205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8257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Страны</a:t>
                      </a:r>
                    </a:p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АЭ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базе 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OSCAR 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ВМО, которые должны участвовать  в международном обмене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19489">
                <a:tc v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</a:tr>
              <a:tr h="5194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Европейский союз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194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Российская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Федерация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114+3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114+3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7819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США (вместе с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островными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АЭ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110+2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109+2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194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Китай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194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Итого: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24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303" y="260648"/>
            <a:ext cx="9161303" cy="557461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Autosonde</a:t>
            </a:r>
            <a:r>
              <a:rPr lang="ru-RU" sz="4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AS41 </a:t>
            </a:r>
            <a:r>
              <a:rPr lang="en-US" sz="4000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Vaisala</a:t>
            </a:r>
            <a:r>
              <a:rPr lang="en-US" sz="40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40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Финляндия)</a:t>
            </a: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3834" y="1052736"/>
            <a:ext cx="2099893" cy="568863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Последняя модификация</a:t>
            </a:r>
            <a:r>
              <a:rPr lang="en-US" dirty="0" smtClean="0">
                <a:solidFill>
                  <a:schemeClr val="bg1"/>
                </a:solidFill>
              </a:rPr>
              <a:t> AS41 </a:t>
            </a:r>
            <a:r>
              <a:rPr lang="ru-RU" dirty="0" smtClean="0">
                <a:solidFill>
                  <a:schemeClr val="bg1"/>
                </a:solidFill>
              </a:rPr>
              <a:t>позволяет в позволяет автономно проводить до 60 выпусков, без участия оператора.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Рабочая скорость ветра для выпуска </a:t>
            </a:r>
            <a:r>
              <a:rPr lang="ru-RU" dirty="0">
                <a:solidFill>
                  <a:schemeClr val="bg1"/>
                </a:solidFill>
              </a:rPr>
              <a:t>25 м/с 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Температура от -40°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ru-RU" dirty="0" smtClean="0">
                <a:solidFill>
                  <a:schemeClr val="bg1"/>
                </a:solidFill>
              </a:rPr>
              <a:t> до 53</a:t>
            </a:r>
            <a:r>
              <a:rPr lang="ru-RU" dirty="0">
                <a:solidFill>
                  <a:schemeClr val="bg1"/>
                </a:solidFill>
              </a:rPr>
              <a:t>°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Снеговая нагрузка до 150 кг/м²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Для наполнения оболочек используется как водород 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так и гелий.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Работа </a:t>
            </a:r>
            <a:r>
              <a:rPr lang="en-US" dirty="0">
                <a:solidFill>
                  <a:schemeClr val="bg1"/>
                </a:solidFill>
              </a:rPr>
              <a:t>AS41 </a:t>
            </a:r>
            <a:r>
              <a:rPr lang="ru-RU" dirty="0" smtClean="0">
                <a:solidFill>
                  <a:schemeClr val="bg1"/>
                </a:solidFill>
              </a:rPr>
              <a:t> проверена на всех 6 континентах, в наиболее суровых условиях на 90 АЭ на более чем 700 000 автоматических выпусках.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Стоимость комплекса на 30 выпусков около 70 </a:t>
            </a:r>
            <a:r>
              <a:rPr lang="ru-RU" dirty="0" err="1" smtClean="0">
                <a:solidFill>
                  <a:schemeClr val="bg1"/>
                </a:solidFill>
              </a:rPr>
              <a:t>млн.руб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99" y="1052737"/>
            <a:ext cx="6948301" cy="5798406"/>
          </a:xfrm>
        </p:spPr>
      </p:pic>
    </p:spTree>
    <p:extLst>
      <p:ext uri="{BB962C8B-B14F-4D97-AF65-F5344CB8AC3E}">
        <p14:creationId xmlns:p14="http://schemas.microsoft.com/office/powerpoint/2010/main" val="15172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Autosonde</a:t>
            </a:r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AS41 </a:t>
            </a:r>
            <a:r>
              <a:rPr lang="en-US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Vaisala</a:t>
            </a:r>
            <a:r>
              <a:rPr lang="en-US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Финляндия)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7787208" cy="4163143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Видео </a:t>
            </a:r>
            <a:r>
              <a:rPr lang="en-US" dirty="0" smtClean="0">
                <a:solidFill>
                  <a:schemeClr val="bg1"/>
                </a:solidFill>
              </a:rPr>
              <a:t>Autosonde.mp4</a:t>
            </a:r>
            <a:r>
              <a:rPr lang="ru-RU" dirty="0" smtClean="0">
                <a:solidFill>
                  <a:schemeClr val="bg1"/>
                </a:solidFill>
              </a:rPr>
              <a:t> (2:11 мин</a:t>
            </a:r>
            <a:r>
              <a:rPr lang="ru-RU" dirty="0" smtClean="0">
                <a:solidFill>
                  <a:schemeClr val="bg1"/>
                </a:solidFill>
              </a:rPr>
              <a:t>)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www.youtube.com/watch?v=BfvTa8SKyyo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京士柏的自動高空探測系統 </a:t>
            </a:r>
            <a:r>
              <a:rPr lang="en-US" dirty="0">
                <a:solidFill>
                  <a:schemeClr val="bg1"/>
                </a:solidFill>
              </a:rPr>
              <a:t>Automatic Upper-air Sounding System at King’s </a:t>
            </a:r>
            <a:r>
              <a:rPr lang="en-US" dirty="0" smtClean="0">
                <a:solidFill>
                  <a:schemeClr val="bg1"/>
                </a:solidFill>
              </a:rPr>
              <a:t>Park</a:t>
            </a:r>
            <a:r>
              <a:rPr lang="ru-RU" dirty="0" smtClean="0">
                <a:solidFill>
                  <a:schemeClr val="bg1"/>
                </a:solidFill>
              </a:rPr>
              <a:t> (0:20 мин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www.youtube.com/watch?v=8lUNhnRb8nE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выпуск шара при сильном ветре (1:31 мин)</a:t>
            </a:r>
            <a:r>
              <a:rPr lang="en-US" dirty="0">
                <a:solidFill>
                  <a:schemeClr val="bg1"/>
                </a:solidFill>
                <a:hlinkClick r:id="rId4"/>
              </a:rPr>
              <a:t> https://vimeo.com/555584152/c8bfda7c8c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marL="137160" indent="0" algn="r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Дополнительная информация об </a:t>
            </a:r>
            <a:r>
              <a:rPr lang="en-US" sz="2000" dirty="0" smtClean="0">
                <a:solidFill>
                  <a:schemeClr val="bg1"/>
                </a:solidFill>
              </a:rPr>
              <a:t>AS41 </a:t>
            </a:r>
            <a:r>
              <a:rPr lang="ru-RU" sz="2000" dirty="0" smtClean="0">
                <a:solidFill>
                  <a:schemeClr val="bg1"/>
                </a:solidFill>
              </a:rPr>
              <a:t>сотрудником </a:t>
            </a:r>
            <a:r>
              <a:rPr lang="en-US" sz="2000" dirty="0" err="1" smtClean="0">
                <a:solidFill>
                  <a:schemeClr val="bg1"/>
                </a:solidFill>
              </a:rPr>
              <a:t>Vaisala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Matti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и размещена на сайте</a:t>
            </a:r>
            <a:r>
              <a:rPr lang="en-US" sz="2000" dirty="0">
                <a:solidFill>
                  <a:schemeClr val="bg1"/>
                </a:solidFill>
              </a:rPr>
              <a:t>: https://www.vaisala.com/en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3050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Robotsonde</a:t>
            </a:r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Modem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(Франция)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" y="61516"/>
            <a:ext cx="5041632" cy="679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43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867370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на сети РФ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466360592"/>
              </p:ext>
            </p:extLst>
          </p:nvPr>
        </p:nvGraphicFramePr>
        <p:xfrm>
          <a:off x="71871" y="727015"/>
          <a:ext cx="9036495" cy="6130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254"/>
                <a:gridCol w="1999880"/>
                <a:gridCol w="2088763"/>
                <a:gridCol w="1670746"/>
                <a:gridCol w="1943852"/>
              </a:tblGrid>
              <a:tr h="8891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Совместимый аэрологический комплекс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Тип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передачи информации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Используемый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термистор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Ошибка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измерения температуры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6977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МРЗ-3АК1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АВК-1, МАРЛ-А,</a:t>
                      </a:r>
                    </a:p>
                    <a:p>
                      <a:r>
                        <a:rPr lang="ru-RU" sz="1600" dirty="0" smtClean="0"/>
                        <a:t>Вектор-М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Аналоговый, (модулированный)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ММТ-1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±0,6° С </a:t>
                      </a:r>
                      <a:endParaRPr lang="ru-RU" sz="1600" dirty="0"/>
                    </a:p>
                  </a:txBody>
                  <a:tcPr/>
                </a:tc>
              </a:tr>
              <a:tr h="62242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МР</a:t>
                      </a:r>
                      <a:r>
                        <a:rPr lang="en-US" sz="1600" dirty="0" smtClean="0"/>
                        <a:t>3-3</a:t>
                      </a:r>
                      <a:r>
                        <a:rPr lang="ru-RU" sz="1600" dirty="0" smtClean="0"/>
                        <a:t>МК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МАРЛ-А,</a:t>
                      </a:r>
                    </a:p>
                    <a:p>
                      <a:r>
                        <a:rPr lang="ru-RU" sz="1600" dirty="0" smtClean="0"/>
                        <a:t>Вектор-М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Цифровой (пакетный)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бусинковый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±0,6° С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69634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МРЗ-Н1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Полюс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Цифровой (пакетный)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бусинковый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±0,6° С </a:t>
                      </a:r>
                    </a:p>
                  </a:txBody>
                  <a:tcPr/>
                </a:tc>
              </a:tr>
              <a:tr h="93094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АК2-02м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АВК-1, МАРЛ-А,</a:t>
                      </a:r>
                    </a:p>
                    <a:p>
                      <a:r>
                        <a:rPr lang="ru-RU" sz="1600" dirty="0" smtClean="0"/>
                        <a:t>Вектор-М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Аналоговый, (модулированный)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тип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en-US" sz="1600" dirty="0" smtClean="0"/>
                        <a:t>NTC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  ±0,6 до ±1,0° С (от модификации)</a:t>
                      </a:r>
                      <a:endParaRPr lang="ru-RU" sz="1600" dirty="0"/>
                    </a:p>
                  </a:txBody>
                  <a:tcPr/>
                </a:tc>
              </a:tr>
              <a:tr h="900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АК2-02мН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Полет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Цифровой (пакетный)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тип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en-US" sz="1600" dirty="0" smtClean="0"/>
                        <a:t>NTC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  ±0,6 до ±1,0° С (от модификации)</a:t>
                      </a:r>
                      <a:endParaRPr lang="ru-RU" sz="1600" dirty="0"/>
                    </a:p>
                  </a:txBody>
                  <a:tcPr/>
                </a:tc>
              </a:tr>
              <a:tr h="63465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РЗМ-2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АВК-1, МАРЛ-А,</a:t>
                      </a:r>
                    </a:p>
                    <a:p>
                      <a:r>
                        <a:rPr lang="ru-RU" sz="1600" dirty="0" smtClean="0"/>
                        <a:t>Вектор-М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Аналоговый, (модулированный)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ММТ-1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±1,0° С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7866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И-2012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АВК-1, МАРЛ-А,</a:t>
                      </a:r>
                    </a:p>
                    <a:p>
                      <a:r>
                        <a:rPr lang="ru-RU" sz="1600" dirty="0" smtClean="0"/>
                        <a:t>Вектор-М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Аналоговый, (модулированный)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ММТ-1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 ±0,5 до ±1,8 ° С (от модификации)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8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на сети РФ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2348881"/>
            <a:ext cx="4041775" cy="936104"/>
          </a:xfrm>
        </p:spPr>
        <p:txBody>
          <a:bodyPr/>
          <a:lstStyle/>
          <a:p>
            <a:pPr marL="137160" indent="0">
              <a:buNone/>
            </a:pPr>
            <a:r>
              <a:rPr lang="ru-RU" dirty="0">
                <a:solidFill>
                  <a:schemeClr val="bg1"/>
                </a:solidFill>
              </a:rPr>
              <a:t>Радиозонд </a:t>
            </a:r>
            <a:r>
              <a:rPr lang="ru-RU" dirty="0" smtClean="0">
                <a:solidFill>
                  <a:schemeClr val="bg1"/>
                </a:solidFill>
              </a:rPr>
              <a:t>МРЗ-3МК </a:t>
            </a:r>
            <a:endParaRPr lang="ru-RU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ru-RU" dirty="0">
                <a:solidFill>
                  <a:schemeClr val="bg1"/>
                </a:solidFill>
              </a:rPr>
              <a:t>(АО «Радий»)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3880024" cy="994792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Радиозонд МРЗ-3АК1 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(АО «Радий»)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" y="3429000"/>
            <a:ext cx="4300736" cy="322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36" y="3356992"/>
            <a:ext cx="4396747" cy="329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3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на сети РФ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2348881"/>
            <a:ext cx="4041775" cy="936104"/>
          </a:xfrm>
        </p:spPr>
        <p:txBody>
          <a:bodyPr>
            <a:normAutofit fontScale="85000" lnSpcReduction="10000"/>
          </a:bodyPr>
          <a:lstStyle/>
          <a:p>
            <a:pPr marL="137160" indent="0">
              <a:buNone/>
            </a:pPr>
            <a:r>
              <a:rPr lang="ru-RU" dirty="0">
                <a:solidFill>
                  <a:schemeClr val="bg1"/>
                </a:solidFill>
              </a:rPr>
              <a:t>Радиозонд </a:t>
            </a:r>
            <a:r>
              <a:rPr lang="ru-RU" dirty="0" smtClean="0">
                <a:solidFill>
                  <a:schemeClr val="bg1"/>
                </a:solidFill>
              </a:rPr>
              <a:t>И-2020 </a:t>
            </a:r>
            <a:endParaRPr lang="ru-RU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(ООО «НПФ </a:t>
            </a:r>
            <a:r>
              <a:rPr lang="ru-RU" dirty="0" err="1" smtClean="0">
                <a:solidFill>
                  <a:schemeClr val="bg1"/>
                </a:solidFill>
              </a:rPr>
              <a:t>Мультиобработка</a:t>
            </a:r>
            <a:r>
              <a:rPr lang="ru-RU" dirty="0" smtClean="0">
                <a:solidFill>
                  <a:schemeClr val="bg1"/>
                </a:solidFill>
              </a:rPr>
              <a:t>»)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994792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Радиозонд РЗМ-2 (</a:t>
            </a:r>
            <a:r>
              <a:rPr lang="ru-RU" dirty="0">
                <a:solidFill>
                  <a:schemeClr val="bg1"/>
                </a:solidFill>
              </a:rPr>
              <a:t>ОАО «УПП «Вектор</a:t>
            </a:r>
            <a:r>
              <a:rPr lang="ru-RU" dirty="0" smtClean="0">
                <a:solidFill>
                  <a:schemeClr val="bg1"/>
                </a:solidFill>
              </a:rPr>
              <a:t>»)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9568"/>
            <a:ext cx="4379979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77" y="3375144"/>
            <a:ext cx="4376923" cy="328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0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на сети РФ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2348881"/>
            <a:ext cx="4041775" cy="93610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>
                <a:solidFill>
                  <a:schemeClr val="bg1"/>
                </a:solidFill>
              </a:rPr>
              <a:t>Радиозонд </a:t>
            </a:r>
            <a:r>
              <a:rPr lang="ru-RU" dirty="0" smtClean="0">
                <a:solidFill>
                  <a:schemeClr val="bg1"/>
                </a:solidFill>
              </a:rPr>
              <a:t>МРЗ-Н1 </a:t>
            </a:r>
            <a:endParaRPr lang="ru-RU" dirty="0">
              <a:solidFill>
                <a:schemeClr val="bg1"/>
              </a:solidFill>
            </a:endParaRPr>
          </a:p>
          <a:p>
            <a:pPr marL="13716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(АО «Радий»)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11406" y="2368803"/>
            <a:ext cx="4040188" cy="994792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Радиозонд АК2-02м и АК2-02мН (ООО «</a:t>
            </a:r>
            <a:r>
              <a:rPr lang="ru-RU" dirty="0" err="1" smtClean="0">
                <a:solidFill>
                  <a:schemeClr val="bg1"/>
                </a:solidFill>
              </a:rPr>
              <a:t>Аэроприбор</a:t>
            </a:r>
            <a:r>
              <a:rPr lang="ru-RU" dirty="0" smtClean="0">
                <a:solidFill>
                  <a:schemeClr val="bg1"/>
                </a:solidFill>
              </a:rPr>
              <a:t>»)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143"/>
            <a:ext cx="4067944" cy="328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75143"/>
            <a:ext cx="4407768" cy="330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</a:t>
            </a:r>
            <a:r>
              <a:rPr lang="ru-RU" b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зарубежом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(производства </a:t>
            </a:r>
            <a:r>
              <a:rPr lang="en-US" b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Vaisala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Финляндия</a:t>
            </a:r>
            <a:r>
              <a:rPr lang="en-US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835696" y="6165304"/>
            <a:ext cx="1296144" cy="53143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RS92</a:t>
            </a:r>
          </a:p>
        </p:txBody>
      </p:sp>
      <p:pic>
        <p:nvPicPr>
          <p:cNvPr id="13316" name="Picture 4" descr="https://www.researchgate.net/profile/Donna_Holdridge/publication/305481813/figure/download/fig1/AS:387743055138816@1469456556048/Picture-of-two-radiosonde-types-used-in-this-study-RS92-left-and-RS41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80962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5"/>
          <p:cNvSpPr>
            <a:spLocks noGrp="1"/>
          </p:cNvSpPr>
          <p:nvPr>
            <p:ph sz="quarter" idx="4"/>
          </p:nvPr>
        </p:nvSpPr>
        <p:spPr>
          <a:xfrm>
            <a:off x="6084168" y="6165304"/>
            <a:ext cx="1296144" cy="53143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RS41</a:t>
            </a:r>
          </a:p>
        </p:txBody>
      </p:sp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</a:t>
            </a:r>
            <a:r>
              <a:rPr lang="ru-RU" b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зарубежом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(производства США)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9792" y="5733256"/>
            <a:ext cx="4104456" cy="75088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Lockheed Martin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LMS-6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" y="1772816"/>
            <a:ext cx="4450486" cy="333877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54" y="1772816"/>
            <a:ext cx="4451146" cy="3339457"/>
          </a:xfrm>
        </p:spPr>
      </p:pic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</a:t>
            </a:r>
            <a:r>
              <a:rPr lang="ru-RU" b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зарубежом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(производства </a:t>
            </a:r>
            <a:r>
              <a:rPr lang="en-US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GRAF</a:t>
            </a:r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Германия</a:t>
            </a:r>
            <a:r>
              <a:rPr lang="en-US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796136" y="5373216"/>
            <a:ext cx="2736304" cy="648071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DFM-17</a:t>
            </a:r>
          </a:p>
        </p:txBody>
      </p:sp>
      <p:pic>
        <p:nvPicPr>
          <p:cNvPr id="13314" name="Picture 2" descr="Radiosonde DFM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571555" cy="30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4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/>
                </a:solidFill>
              </a:rPr>
              <a:t>Мировая аэрологическая сеть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03892239"/>
              </p:ext>
            </p:extLst>
          </p:nvPr>
        </p:nvGraphicFramePr>
        <p:xfrm>
          <a:off x="457200" y="1484784"/>
          <a:ext cx="8435280" cy="4020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760"/>
                <a:gridCol w="2811760"/>
                <a:gridCol w="2811760"/>
              </a:tblGrid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 зондирования</a:t>
                      </a:r>
                    </a:p>
                  </a:txBody>
                  <a:tcPr marL="4674" marR="4674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АЭ</a:t>
                      </a:r>
                    </a:p>
                  </a:txBody>
                  <a:tcPr marL="4674" marR="4674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</a:p>
                  </a:txBody>
                  <a:tcPr marL="4674" marR="4674" marT="9525" marB="0" anchor="b">
                    <a:solidFill>
                      <a:srgbClr val="92D050"/>
                    </a:solidFill>
                  </a:tcPr>
                </a:tc>
              </a:tr>
              <a:tr h="1654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Автоматическая, с дополнительной возможностью определения ветра по радио (Радиотеодолит)</a:t>
                      </a:r>
                    </a:p>
                  </a:txBody>
                  <a:tcPr marL="4674" marR="467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Тайланд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74" marR="4674" marT="9525" marB="0" anchor="b"/>
                </a:tc>
              </a:tr>
              <a:tr h="13258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Автоматическая, с дополнительной возможностью определения расстояния (РЛС)</a:t>
                      </a:r>
                    </a:p>
                  </a:txBody>
                  <a:tcPr marL="4674" marR="467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РФ,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Китай, Казахстан, Украина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74" marR="4674" marT="9525" marB="0" anchor="b"/>
                </a:tc>
              </a:tr>
              <a:tr h="340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Спутниковая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навигация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74" marR="467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674" marR="4674" marT="9525" marB="0" anchor="b"/>
                </a:tc>
              </a:tr>
              <a:tr h="340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4674" marR="467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627*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674" marR="4674" marT="9525" marB="0" anchor="b"/>
                </a:tc>
              </a:tr>
            </a:tbl>
          </a:graphicData>
        </a:graphic>
      </p:graphicFrame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95536" y="6093296"/>
            <a:ext cx="8496944" cy="608931"/>
          </a:xfrm>
        </p:spPr>
        <p:txBody>
          <a:bodyPr>
            <a:noAutofit/>
          </a:bodyPr>
          <a:lstStyle/>
          <a:p>
            <a:pPr marL="137160" indent="0">
              <a:buFont typeface="Arial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* телеграммы в КН-04 и</a:t>
            </a:r>
            <a:r>
              <a:rPr lang="en-US" sz="1800" dirty="0" smtClean="0">
                <a:solidFill>
                  <a:schemeClr val="bg1"/>
                </a:solidFill>
              </a:rPr>
              <a:t> BUFR </a:t>
            </a:r>
            <a:r>
              <a:rPr lang="ru-RU" sz="1800" dirty="0" smtClean="0">
                <a:solidFill>
                  <a:schemeClr val="bg1"/>
                </a:solidFill>
              </a:rPr>
              <a:t>поступают регулярно, примерно, с 608 АЭ. Примерно с </a:t>
            </a:r>
            <a:r>
              <a:rPr lang="ru-RU" sz="1800" dirty="0" smtClean="0">
                <a:solidFill>
                  <a:srgbClr val="FFFF00"/>
                </a:solidFill>
              </a:rPr>
              <a:t>310</a:t>
            </a:r>
            <a:r>
              <a:rPr lang="ru-RU" sz="1800" dirty="0" smtClean="0">
                <a:solidFill>
                  <a:schemeClr val="bg1"/>
                </a:solidFill>
              </a:rPr>
              <a:t> АЭ поступают телеграммы с </a:t>
            </a:r>
            <a:r>
              <a:rPr lang="en-US" sz="1800" dirty="0" smtClean="0">
                <a:solidFill>
                  <a:schemeClr val="bg1"/>
                </a:solidFill>
              </a:rPr>
              <a:t>NIL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5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</a:t>
            </a:r>
            <a:r>
              <a:rPr lang="ru-RU" b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зарубежом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(производства </a:t>
            </a:r>
            <a:r>
              <a:rPr lang="en-US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GRAF</a:t>
            </a:r>
            <a:r>
              <a:rPr lang="ru-RU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Германия</a:t>
            </a:r>
            <a:r>
              <a:rPr lang="en-US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68144" y="5373216"/>
            <a:ext cx="2088232" cy="79208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DFM-</a:t>
            </a:r>
            <a:r>
              <a:rPr lang="ru-RU" dirty="0" smtClean="0">
                <a:solidFill>
                  <a:schemeClr val="bg1"/>
                </a:solidFill>
              </a:rPr>
              <a:t>09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4338" name="Picture 2" descr="Radiosonde DFM-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2" y="2924944"/>
            <a:ext cx="4953067" cy="37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</a:t>
            </a:r>
            <a:r>
              <a:rPr lang="ru-RU" b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зарубежом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(производства </a:t>
            </a:r>
            <a:r>
              <a:rPr lang="en-US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Modem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Франция)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00192" y="6165304"/>
            <a:ext cx="1800200" cy="576063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М10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364" name="Picture 4" descr="http://www.meteomodem.com/img/DSC03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502"/>
            <a:ext cx="6136317" cy="34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</a:t>
            </a:r>
            <a:r>
              <a:rPr lang="ru-RU" b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зарубежом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(производства </a:t>
            </a:r>
            <a:r>
              <a:rPr lang="en-US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Modem</a:t>
            </a:r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Франция)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20272" y="6093296"/>
            <a:ext cx="1800200" cy="576063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ru-RU" dirty="0" smtClean="0">
                <a:solidFill>
                  <a:schemeClr val="bg1"/>
                </a:solidFill>
              </a:rPr>
              <a:t>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386" name="Picture 2" descr="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" y="2976488"/>
            <a:ext cx="6856067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892480" cy="579338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на сети в Мире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993951404"/>
              </p:ext>
            </p:extLst>
          </p:nvPr>
        </p:nvGraphicFramePr>
        <p:xfrm>
          <a:off x="71871" y="727015"/>
          <a:ext cx="9036495" cy="397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936"/>
                <a:gridCol w="2049041"/>
                <a:gridCol w="1728192"/>
                <a:gridCol w="1368152"/>
                <a:gridCol w="1340195"/>
                <a:gridCol w="1467979"/>
              </a:tblGrid>
              <a:tr h="422321">
                <a:tc row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Измерение температуры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Измерение влажности 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Измерение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высоты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Измерение ветра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22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скорость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направление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63622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RS41</a:t>
                      </a:r>
                    </a:p>
                    <a:p>
                      <a:r>
                        <a:rPr lang="en-US" sz="1600" dirty="0" err="1" smtClean="0"/>
                        <a:t>Vaisala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</a:t>
                      </a:r>
                      <a:r>
                        <a:rPr lang="ru-RU" sz="1600" baseline="0" dirty="0" smtClean="0"/>
                        <a:t> -90</a:t>
                      </a:r>
                      <a:r>
                        <a:rPr lang="ru-RU" sz="1600" dirty="0" smtClean="0"/>
                        <a:t>° С  до +60° С</a:t>
                      </a:r>
                    </a:p>
                    <a:p>
                      <a:pPr algn="ctr"/>
                      <a:r>
                        <a:rPr lang="ru-RU" sz="1600" dirty="0" smtClean="0"/>
                        <a:t>±0,3° С /0,4° С 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 0 до 100%</a:t>
                      </a:r>
                    </a:p>
                    <a:p>
                      <a:pPr algn="ctr"/>
                      <a:r>
                        <a:rPr lang="ru-RU" sz="1600" dirty="0" smtClean="0"/>
                        <a:t>±4%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&lt;10 </a:t>
                      </a:r>
                      <a:r>
                        <a:rPr lang="ru-RU" sz="1600" dirty="0" smtClean="0"/>
                        <a:t>м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 160 м/с</a:t>
                      </a:r>
                    </a:p>
                    <a:p>
                      <a:pPr algn="ctr"/>
                      <a:r>
                        <a:rPr lang="ru-RU" sz="1600" dirty="0" smtClean="0"/>
                        <a:t>±0.15 м/с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 до 360 </a:t>
                      </a:r>
                    </a:p>
                    <a:p>
                      <a:pPr algn="ctr"/>
                      <a:r>
                        <a:rPr lang="ru-RU" sz="1600" dirty="0" smtClean="0"/>
                        <a:t>±2°</a:t>
                      </a:r>
                      <a:endParaRPr lang="ru-RU" sz="1600" dirty="0"/>
                    </a:p>
                  </a:txBody>
                  <a:tcPr/>
                </a:tc>
              </a:tr>
              <a:tr h="6141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DFM-17</a:t>
                      </a:r>
                    </a:p>
                    <a:p>
                      <a:r>
                        <a:rPr lang="en-US" sz="1600" dirty="0" smtClean="0"/>
                        <a:t>GRAW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</a:t>
                      </a:r>
                      <a:r>
                        <a:rPr lang="ru-RU" sz="1600" baseline="0" dirty="0" smtClean="0"/>
                        <a:t> -90</a:t>
                      </a:r>
                      <a:r>
                        <a:rPr lang="ru-RU" sz="1600" dirty="0" smtClean="0"/>
                        <a:t>° С  до +60° С</a:t>
                      </a:r>
                    </a:p>
                    <a:p>
                      <a:pPr algn="ctr"/>
                      <a:r>
                        <a:rPr lang="ru-RU" sz="1600" dirty="0" smtClean="0"/>
                        <a:t>±0,</a:t>
                      </a:r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° С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 0 до 100%</a:t>
                      </a:r>
                    </a:p>
                    <a:p>
                      <a:pPr algn="ctr"/>
                      <a:r>
                        <a:rPr lang="ru-RU" sz="1600" dirty="0" smtClean="0"/>
                        <a:t>±</a:t>
                      </a:r>
                      <a:r>
                        <a:rPr lang="en-US" sz="1600" dirty="0" smtClean="0"/>
                        <a:t>3</a:t>
                      </a:r>
                      <a:r>
                        <a:rPr lang="ru-RU" sz="1600" dirty="0" smtClean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</a:t>
                      </a:r>
                      <a:r>
                        <a:rPr lang="ru-RU" sz="1600" dirty="0" smtClean="0"/>
                        <a:t>8</a:t>
                      </a:r>
                      <a:r>
                        <a:rPr lang="en-US" sz="1600" dirty="0" smtClean="0"/>
                        <a:t> </a:t>
                      </a:r>
                      <a:r>
                        <a:rPr lang="ru-RU" sz="1600" dirty="0" smtClean="0"/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 200м/с</a:t>
                      </a:r>
                    </a:p>
                    <a:p>
                      <a:pPr algn="ctr"/>
                      <a:r>
                        <a:rPr lang="ru-RU" sz="1600" dirty="0" smtClean="0"/>
                        <a:t>±0.1 м/с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 до 360 </a:t>
                      </a:r>
                    </a:p>
                    <a:p>
                      <a:pPr algn="ctr"/>
                      <a:r>
                        <a:rPr lang="ru-RU" sz="1600" dirty="0" smtClean="0"/>
                        <a:t>±</a:t>
                      </a:r>
                      <a:r>
                        <a:rPr lang="en-US" sz="1600" dirty="0" smtClean="0"/>
                        <a:t>1</a:t>
                      </a:r>
                      <a:r>
                        <a:rPr lang="ru-RU" sz="1600" dirty="0" smtClean="0"/>
                        <a:t>°</a:t>
                      </a:r>
                      <a:endParaRPr lang="ru-RU" sz="1600" dirty="0"/>
                    </a:p>
                  </a:txBody>
                  <a:tcPr/>
                </a:tc>
              </a:tr>
              <a:tr h="655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DFM-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09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GRAW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</a:t>
                      </a:r>
                      <a:r>
                        <a:rPr lang="ru-RU" sz="1600" baseline="0" dirty="0" smtClean="0"/>
                        <a:t> -9</a:t>
                      </a:r>
                      <a:r>
                        <a:rPr lang="en-US" sz="1600" baseline="0" dirty="0" smtClean="0"/>
                        <a:t>5</a:t>
                      </a:r>
                      <a:r>
                        <a:rPr lang="ru-RU" sz="1600" dirty="0" smtClean="0"/>
                        <a:t>° С  до +</a:t>
                      </a:r>
                      <a:r>
                        <a:rPr lang="en-US" sz="1600" dirty="0" smtClean="0"/>
                        <a:t>5</a:t>
                      </a:r>
                      <a:r>
                        <a:rPr lang="ru-RU" sz="1600" dirty="0" smtClean="0"/>
                        <a:t>0° С</a:t>
                      </a:r>
                    </a:p>
                    <a:p>
                      <a:pPr algn="ctr"/>
                      <a:r>
                        <a:rPr lang="ru-RU" sz="1600" dirty="0" smtClean="0"/>
                        <a:t>±0,</a:t>
                      </a:r>
                      <a:r>
                        <a:rPr lang="en-US" sz="1600" dirty="0" smtClean="0"/>
                        <a:t>2</a:t>
                      </a:r>
                      <a:r>
                        <a:rPr lang="ru-RU" sz="1600" dirty="0" smtClean="0"/>
                        <a:t>° С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 0 до 100%</a:t>
                      </a:r>
                    </a:p>
                    <a:p>
                      <a:pPr algn="ctr"/>
                      <a:r>
                        <a:rPr lang="ru-RU" sz="1600" dirty="0" smtClean="0"/>
                        <a:t>±</a:t>
                      </a:r>
                      <a:r>
                        <a:rPr lang="en-US" sz="1600" dirty="0" smtClean="0"/>
                        <a:t>4</a:t>
                      </a:r>
                      <a:r>
                        <a:rPr lang="ru-RU" sz="1600" dirty="0" smtClean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&lt;10 </a:t>
                      </a:r>
                      <a:r>
                        <a:rPr lang="ru-RU" sz="1600" dirty="0" smtClean="0"/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 200м/с</a:t>
                      </a:r>
                    </a:p>
                    <a:p>
                      <a:pPr algn="ctr"/>
                      <a:r>
                        <a:rPr lang="ru-RU" sz="1600" dirty="0" smtClean="0"/>
                        <a:t>±0.1 м/с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 до 360 </a:t>
                      </a:r>
                    </a:p>
                    <a:p>
                      <a:pPr algn="ctr"/>
                      <a:r>
                        <a:rPr lang="ru-RU" sz="1600" dirty="0" smtClean="0"/>
                        <a:t>±</a:t>
                      </a:r>
                      <a:r>
                        <a:rPr lang="en-US" sz="1600" dirty="0" smtClean="0"/>
                        <a:t>1</a:t>
                      </a:r>
                      <a:r>
                        <a:rPr lang="ru-RU" sz="1600" dirty="0" smtClean="0"/>
                        <a:t>°</a:t>
                      </a:r>
                      <a:endParaRPr lang="ru-RU" sz="1600" dirty="0"/>
                    </a:p>
                  </a:txBody>
                  <a:tcPr/>
                </a:tc>
              </a:tr>
              <a:tr h="624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М10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MODEM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</a:t>
                      </a:r>
                      <a:r>
                        <a:rPr lang="ru-RU" sz="1600" baseline="0" dirty="0" smtClean="0"/>
                        <a:t> -</a:t>
                      </a:r>
                      <a:r>
                        <a:rPr lang="en-US" sz="1600" baseline="0" dirty="0" smtClean="0"/>
                        <a:t>100</a:t>
                      </a:r>
                      <a:r>
                        <a:rPr lang="ru-RU" sz="1600" dirty="0" smtClean="0"/>
                        <a:t>° С  до +</a:t>
                      </a:r>
                      <a:r>
                        <a:rPr lang="en-US" sz="1600" dirty="0" smtClean="0"/>
                        <a:t>6</a:t>
                      </a:r>
                      <a:r>
                        <a:rPr lang="ru-RU" sz="1600" dirty="0" smtClean="0"/>
                        <a:t>0° С</a:t>
                      </a:r>
                    </a:p>
                    <a:p>
                      <a:pPr algn="ctr"/>
                      <a:r>
                        <a:rPr lang="ru-RU" sz="1600" dirty="0" smtClean="0"/>
                        <a:t>±0,</a:t>
                      </a:r>
                      <a:r>
                        <a:rPr lang="en-US" sz="1600" dirty="0" smtClean="0"/>
                        <a:t>3</a:t>
                      </a:r>
                      <a:r>
                        <a:rPr lang="ru-RU" sz="1600" dirty="0" smtClean="0"/>
                        <a:t>° С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 0 до 100%</a:t>
                      </a:r>
                    </a:p>
                    <a:p>
                      <a:pPr algn="ctr"/>
                      <a:r>
                        <a:rPr lang="ru-RU" sz="1600" dirty="0" smtClean="0"/>
                        <a:t>±</a:t>
                      </a:r>
                      <a:r>
                        <a:rPr lang="en-US" sz="1600" dirty="0" smtClean="0"/>
                        <a:t>3</a:t>
                      </a:r>
                      <a:r>
                        <a:rPr lang="ru-RU" sz="1600" dirty="0" smtClean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±</a:t>
                      </a:r>
                      <a:r>
                        <a:rPr lang="en-US" sz="1600" dirty="0" smtClean="0"/>
                        <a:t>5 </a:t>
                      </a:r>
                      <a:r>
                        <a:rPr lang="ru-RU" sz="1600" dirty="0" smtClean="0"/>
                        <a:t>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±0.1</a:t>
                      </a:r>
                      <a:r>
                        <a:rPr lang="en-US" sz="1600" dirty="0" smtClean="0"/>
                        <a:t>5</a:t>
                      </a:r>
                      <a:r>
                        <a:rPr lang="ru-RU" sz="1600" dirty="0" smtClean="0"/>
                        <a:t> м/с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±</a:t>
                      </a:r>
                      <a:r>
                        <a:rPr lang="en-US" sz="1800" dirty="0" smtClean="0"/>
                        <a:t>1</a:t>
                      </a:r>
                      <a:r>
                        <a:rPr lang="ru-RU" sz="1800" dirty="0" smtClean="0"/>
                        <a:t>°</a:t>
                      </a:r>
                      <a:endParaRPr lang="ru-RU" dirty="0"/>
                    </a:p>
                  </a:txBody>
                  <a:tcPr/>
                </a:tc>
              </a:tr>
              <a:tr h="6028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М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ru-RU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dirty="0" smtClean="0"/>
                        <a:t>MODEM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</a:t>
                      </a:r>
                      <a:r>
                        <a:rPr lang="ru-RU" sz="1600" baseline="0" dirty="0" smtClean="0"/>
                        <a:t> -</a:t>
                      </a:r>
                      <a:r>
                        <a:rPr lang="en-US" sz="1600" baseline="0" dirty="0" smtClean="0"/>
                        <a:t>100</a:t>
                      </a:r>
                      <a:r>
                        <a:rPr lang="ru-RU" sz="1600" dirty="0" smtClean="0"/>
                        <a:t>° С  до +</a:t>
                      </a:r>
                      <a:r>
                        <a:rPr lang="en-US" sz="1600" dirty="0" smtClean="0"/>
                        <a:t>6</a:t>
                      </a:r>
                      <a:r>
                        <a:rPr lang="ru-RU" sz="1600" dirty="0" smtClean="0"/>
                        <a:t>0° С</a:t>
                      </a:r>
                    </a:p>
                    <a:p>
                      <a:pPr algn="ctr"/>
                      <a:r>
                        <a:rPr lang="ru-RU" sz="1600" dirty="0" smtClean="0"/>
                        <a:t>±0,</a:t>
                      </a:r>
                      <a:r>
                        <a:rPr lang="en-US" sz="1600" dirty="0" smtClean="0"/>
                        <a:t>3</a:t>
                      </a:r>
                      <a:r>
                        <a:rPr lang="ru-RU" sz="1600" dirty="0" smtClean="0"/>
                        <a:t>° С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 0 до 100%</a:t>
                      </a:r>
                    </a:p>
                    <a:p>
                      <a:pPr algn="ctr"/>
                      <a:r>
                        <a:rPr lang="ru-RU" sz="1600" dirty="0" smtClean="0"/>
                        <a:t>±</a:t>
                      </a:r>
                      <a:r>
                        <a:rPr lang="en-US" sz="1600" dirty="0" smtClean="0"/>
                        <a:t>3</a:t>
                      </a:r>
                      <a:r>
                        <a:rPr lang="ru-RU" sz="1600" dirty="0" smtClean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±</a:t>
                      </a:r>
                      <a:r>
                        <a:rPr lang="en-US" sz="1600" dirty="0" smtClean="0"/>
                        <a:t>5 </a:t>
                      </a:r>
                      <a:r>
                        <a:rPr lang="ru-RU" sz="1600" dirty="0" smtClean="0"/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±0.1</a:t>
                      </a:r>
                      <a:r>
                        <a:rPr lang="en-US" sz="1600" dirty="0" smtClean="0"/>
                        <a:t>5</a:t>
                      </a:r>
                      <a:r>
                        <a:rPr lang="ru-RU" sz="1600" dirty="0" smtClean="0"/>
                        <a:t> м/с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±</a:t>
                      </a:r>
                      <a:r>
                        <a:rPr lang="en-US" sz="1800" dirty="0" smtClean="0"/>
                        <a:t>1</a:t>
                      </a:r>
                      <a:r>
                        <a:rPr lang="ru-RU" sz="1800" dirty="0" smtClean="0"/>
                        <a:t>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7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34082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на сети в Мире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66012584"/>
              </p:ext>
            </p:extLst>
          </p:nvPr>
        </p:nvGraphicFramePr>
        <p:xfrm>
          <a:off x="0" y="908720"/>
          <a:ext cx="9036497" cy="522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743"/>
                <a:gridCol w="1802947"/>
                <a:gridCol w="2055795"/>
                <a:gridCol w="1627506"/>
                <a:gridCol w="1627506"/>
              </a:tblGrid>
              <a:tr h="104873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Производитель</a:t>
                      </a:r>
                      <a:endParaRPr lang="ru-RU" dirty="0"/>
                    </a:p>
                  </a:txBody>
                  <a:tcPr marL="43644" marR="4364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43644" marR="4364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от общего числа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43644" marR="4364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43644" marR="4364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</a:rPr>
                        <a:t> от общего числа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43644" marR="43644">
                    <a:solidFill>
                      <a:schemeClr val="accent2"/>
                    </a:solidFill>
                  </a:tcPr>
                </a:tc>
              </a:tr>
              <a:tr h="39143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Vaisala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173641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36.6 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170205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33.7</a:t>
                      </a:r>
                      <a:endParaRPr lang="ru-RU" sz="1600" dirty="0"/>
                    </a:p>
                  </a:txBody>
                  <a:tcPr marL="43644" marR="43644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/>
                        <a:t>MODEM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20776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4.4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24544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4.9</a:t>
                      </a:r>
                    </a:p>
                  </a:txBody>
                  <a:tcPr marL="43644" marR="43644"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LMS</a:t>
                      </a:r>
                      <a:endParaRPr lang="ru-RU" sz="1600" dirty="0" smtClean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51233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10.8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54047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10.7</a:t>
                      </a:r>
                    </a:p>
                  </a:txBody>
                  <a:tcPr marL="43644" marR="43644"/>
                </a:tc>
              </a:tr>
              <a:tr h="3127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solidFill>
                            <a:schemeClr val="bg1"/>
                          </a:solidFill>
                        </a:rPr>
                        <a:t>GRAW</a:t>
                      </a:r>
                      <a:endParaRPr lang="ru-RU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15447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3.3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15975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3.2</a:t>
                      </a:r>
                      <a:endParaRPr lang="ru-RU" sz="1600" dirty="0"/>
                    </a:p>
                  </a:txBody>
                  <a:tcPr marL="43644" marR="43644"/>
                </a:tc>
              </a:tr>
              <a:tr h="409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/>
                        <a:t>InterMet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5036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1.1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4205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0.8</a:t>
                      </a:r>
                    </a:p>
                  </a:txBody>
                  <a:tcPr marL="43644" marR="43644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Meisei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20016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4.2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27561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5.5</a:t>
                      </a:r>
                    </a:p>
                  </a:txBody>
                  <a:tcPr marL="43644" marR="43644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Chinese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36151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7.6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31901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6.3</a:t>
                      </a:r>
                    </a:p>
                  </a:txBody>
                  <a:tcPr marL="43644" marR="43644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JinYang 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7172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1.5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11517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2.3</a:t>
                      </a:r>
                    </a:p>
                  </a:txBody>
                  <a:tcPr marL="43644" marR="43644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Russian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75078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15.8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84941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16.8</a:t>
                      </a:r>
                    </a:p>
                  </a:txBody>
                  <a:tcPr marL="43644" marR="43644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Other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70061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14.8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79647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15.8</a:t>
                      </a:r>
                    </a:p>
                  </a:txBody>
                  <a:tcPr marL="43644" marR="43644"/>
                </a:tc>
              </a:tr>
              <a:tr h="542952"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Всего</a:t>
                      </a:r>
                      <a:endParaRPr lang="ru-RU" sz="1600" dirty="0"/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474611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100.0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504543</a:t>
                      </a:r>
                    </a:p>
                  </a:txBody>
                  <a:tcPr marL="43644" marR="436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100.0</a:t>
                      </a:r>
                    </a:p>
                  </a:txBody>
                  <a:tcPr marL="43644" marR="43644"/>
                </a:tc>
              </a:tr>
            </a:tbl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3648" y="6381328"/>
            <a:ext cx="7488832" cy="392907"/>
          </a:xfrm>
        </p:spPr>
        <p:txBody>
          <a:bodyPr>
            <a:noAutofit/>
          </a:bodyPr>
          <a:lstStyle/>
          <a:p>
            <a:pPr marL="137160" indent="0" algn="r">
              <a:buNone/>
            </a:pPr>
            <a:r>
              <a:rPr lang="en-US" sz="1800" dirty="0">
                <a:solidFill>
                  <a:schemeClr val="bg1"/>
                </a:solidFill>
              </a:rPr>
              <a:t>An assessment of different </a:t>
            </a:r>
            <a:r>
              <a:rPr lang="en-US" sz="1800" dirty="0" err="1">
                <a:solidFill>
                  <a:schemeClr val="bg1"/>
                </a:solidFill>
              </a:rPr>
              <a:t>radiosonde</a:t>
            </a:r>
            <a:r>
              <a:rPr lang="en-US" sz="1800" dirty="0">
                <a:solidFill>
                  <a:schemeClr val="bg1"/>
                </a:solidFill>
              </a:rPr>
              <a:t> types </a:t>
            </a:r>
            <a:r>
              <a:rPr lang="en-US" sz="1800" dirty="0" smtClean="0">
                <a:solidFill>
                  <a:schemeClr val="bg1"/>
                </a:solidFill>
              </a:rPr>
              <a:t>2015/2016</a:t>
            </a:r>
            <a:r>
              <a:rPr lang="ru-RU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>
                <a:solidFill>
                  <a:schemeClr val="bg1"/>
                </a:solidFill>
              </a:rPr>
              <a:t>Bruce </a:t>
            </a:r>
            <a:r>
              <a:rPr lang="en-US" sz="1800" dirty="0" err="1">
                <a:solidFill>
                  <a:schemeClr val="bg1"/>
                </a:solidFill>
              </a:rPr>
              <a:t>Ingleby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Радиозонды применяемые </a:t>
            </a:r>
            <a:r>
              <a:rPr lang="ru-RU" b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зарубежом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9552" y="2348880"/>
            <a:ext cx="8146231" cy="324035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Так же радиозонды и системы ра</a:t>
            </a:r>
            <a:r>
              <a:rPr lang="ru-RU" dirty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иозондирования производятся в :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Японии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ru-RU" dirty="0" smtClean="0">
                <a:solidFill>
                  <a:schemeClr val="bg1"/>
                </a:solidFill>
              </a:rPr>
              <a:t>компания </a:t>
            </a:r>
            <a:r>
              <a:rPr lang="en-US" dirty="0" err="1" smtClean="0">
                <a:solidFill>
                  <a:schemeClr val="bg1"/>
                </a:solidFill>
              </a:rPr>
              <a:t>Meise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www.meisei.jp</a:t>
            </a:r>
            <a:r>
              <a:rPr lang="ru-RU" dirty="0" smtClean="0">
                <a:solidFill>
                  <a:schemeClr val="bg1"/>
                </a:solidFill>
              </a:rPr>
              <a:t>), 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ЮАР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ru-RU" dirty="0" smtClean="0">
                <a:solidFill>
                  <a:schemeClr val="bg1"/>
                </a:solidFill>
              </a:rPr>
              <a:t>компания </a:t>
            </a:r>
            <a:r>
              <a:rPr lang="en-US" dirty="0" err="1" smtClean="0">
                <a:solidFill>
                  <a:schemeClr val="bg1"/>
                </a:solidFill>
              </a:rPr>
              <a:t>InterMet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bg1"/>
                </a:solidFill>
                <a:hlinkClick r:id="rId3"/>
              </a:rPr>
              <a:t>://intermet.co</a:t>
            </a:r>
            <a:r>
              <a:rPr lang="ru-RU" dirty="0" smtClean="0">
                <a:solidFill>
                  <a:schemeClr val="bg1"/>
                </a:solidFill>
              </a:rPr>
              <a:t>),  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Индии – копания </a:t>
            </a:r>
            <a:r>
              <a:rPr lang="en-US" dirty="0">
                <a:solidFill>
                  <a:schemeClr val="bg1"/>
                </a:solidFill>
              </a:rPr>
              <a:t>SSTC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en-US" dirty="0">
                <a:solidFill>
                  <a:schemeClr val="bg1"/>
                </a:solidFill>
                <a:hlinkClick r:id="rId4"/>
              </a:rPr>
              <a:t>://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www.sstc.org.in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ru-RU" dirty="0" smtClean="0">
                <a:solidFill>
                  <a:schemeClr val="bg1"/>
                </a:solidFill>
              </a:rPr>
              <a:t>и др.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6976"/>
          </a:xfrm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Производство оболочек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6107113"/>
            <a:ext cx="9144000" cy="750887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1. Этап Нанесение состава на форму, путем окунания в специальный бассейн.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" name="Содержимое 7" descr="163352618097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144000" cy="5112568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Производство оболочек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6107113"/>
            <a:ext cx="9144000" cy="750887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2 этап. Оболочку снимают с формы, и каждая оболочка наполняется для проверки и сушки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163352618099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897508"/>
            <a:ext cx="9144000" cy="51435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Производство оболочек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6107113"/>
            <a:ext cx="9144000" cy="750887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3 этап. Наполненные оболочки, некоторое время находятся в специальном ангаре , во время которого они растягиваются и проверяются на целостность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163352618087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1435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Производство оболочек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6107113"/>
            <a:ext cx="9144000" cy="750887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4 этап. Оболочки спускают и помещаются на специальный стенд для дальнейшей вулканизации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163352618094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143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Аэрологическая сеть РФ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122572"/>
              </p:ext>
            </p:extLst>
          </p:nvPr>
        </p:nvGraphicFramePr>
        <p:xfrm>
          <a:off x="107504" y="1600200"/>
          <a:ext cx="8928992" cy="4061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2122"/>
                <a:gridCol w="4016870"/>
              </a:tblGrid>
              <a:tr h="40890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Аэрологический комплекс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Количество на сети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0890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АРВК «МАРЛ-А»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890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АРВК «Вектор-М»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82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АВК-1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(различных модификаций)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в феврале 2023 их эксплуатация прекращается (запрещена ГКРЧ)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Около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20-30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890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АРНК «Полюс»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890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АРНК «Полет»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 АЭ в оперативном режиме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82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АРВК «Вихрь»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к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концу 2022 должно 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быть уставно 1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АРВК)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вводится в эксплуатацию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2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0"/>
            <a:ext cx="5580112" cy="1844824"/>
          </a:xfrm>
        </p:spPr>
        <p:txBody>
          <a:bodyPr>
            <a:normAutofit/>
          </a:bodyPr>
          <a:lstStyle/>
          <a:p>
            <a:r>
              <a:rPr lang="ru-RU" sz="4800" b="0" dirty="0">
                <a:solidFill>
                  <a:schemeClr val="bg1"/>
                </a:solidFill>
                <a:effectLst/>
                <a:latin typeface="+mn-lt"/>
              </a:rPr>
              <a:t>Производство оболочек</a:t>
            </a:r>
            <a:endParaRPr lang="ru-RU" sz="4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6107113"/>
            <a:ext cx="9144000" cy="750887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5 этап. Оболочки помещаются в печь для вулканизации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163352618091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56384" cy="6144683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Изготовление оболочек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6107113"/>
            <a:ext cx="7931224" cy="750887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6 этап. Оболочки вулканизируются в печах </a:t>
            </a:r>
            <a:r>
              <a:rPr lang="ru-RU" sz="1600" smtClean="0">
                <a:solidFill>
                  <a:schemeClr val="bg1"/>
                </a:solidFill>
              </a:rPr>
              <a:t>некоторое время.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163352618089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14350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229600" cy="2620888"/>
          </a:xfrm>
        </p:spPr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Код </a:t>
            </a:r>
            <a:r>
              <a:rPr lang="en-US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BUFR </a:t>
            </a:r>
            <a:r>
              <a:rPr lang="ru-RU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для передачи аэрологической информации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latin typeface="+mn-lt"/>
              </a:rPr>
              <a:t>Код </a:t>
            </a:r>
            <a:r>
              <a:rPr lang="en-US" b="0" dirty="0">
                <a:solidFill>
                  <a:schemeClr val="bg1"/>
                </a:solidFill>
                <a:latin typeface="+mn-lt"/>
              </a:rPr>
              <a:t>BUFR 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На аэрологической сети Росгидромета внедрение и  использование кода </a:t>
            </a:r>
            <a:r>
              <a:rPr lang="en-US" dirty="0" smtClean="0">
                <a:solidFill>
                  <a:schemeClr val="bg1"/>
                </a:solidFill>
              </a:rPr>
              <a:t>BUFR </a:t>
            </a:r>
            <a:r>
              <a:rPr lang="ru-RU" dirty="0" smtClean="0">
                <a:solidFill>
                  <a:schemeClr val="bg1"/>
                </a:solidFill>
              </a:rPr>
              <a:t>регулируется приказом руководителя Росгидромета № 174 от 20.04.2017 г.</a:t>
            </a:r>
          </a:p>
          <a:p>
            <a:pPr marL="137160" indent="0" algn="just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Этим приказом был определен порядок начала использования </a:t>
            </a:r>
            <a:r>
              <a:rPr lang="en-US" dirty="0" smtClean="0">
                <a:solidFill>
                  <a:schemeClr val="bg1"/>
                </a:solidFill>
              </a:rPr>
              <a:t>BUFR</a:t>
            </a:r>
            <a:r>
              <a:rPr lang="ru-RU" dirty="0" smtClean="0">
                <a:solidFill>
                  <a:schemeClr val="bg1"/>
                </a:solidFill>
              </a:rPr>
              <a:t>, ответственные учреждения Росгидромета за внедрение кода и региональные особенности формирования сообщений в коде </a:t>
            </a:r>
            <a:r>
              <a:rPr lang="en-US" dirty="0" smtClean="0">
                <a:solidFill>
                  <a:schemeClr val="bg1"/>
                </a:solidFill>
              </a:rPr>
              <a:t>BUFR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err="1" smtClean="0">
                <a:solidFill>
                  <a:schemeClr val="bg1"/>
                </a:solidFill>
                <a:latin typeface="+mn-lt"/>
              </a:rPr>
              <a:t>Таблично-ориентированные</a:t>
            </a:r>
            <a:r>
              <a:rPr lang="ru-RU" b="0" dirty="0" smtClean="0">
                <a:solidFill>
                  <a:schemeClr val="bg1"/>
                </a:solidFill>
                <a:latin typeface="+mn-lt"/>
              </a:rPr>
              <a:t> кодовые формы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Таблично-ориентированные кодовые формы (ТОКФ) способны удовлетворять новым требованиям: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chemeClr val="bg1"/>
                </a:solidFill>
              </a:rPr>
              <a:t>РАСШИРЯЕМОСТЬ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(возможность легкого добавления новых параметров, изменения точности представления),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chemeClr val="bg1"/>
                </a:solidFill>
              </a:rPr>
              <a:t>САМООПИСАНИЕ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(описание содержания),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chemeClr val="bg1"/>
                </a:solidFill>
              </a:rPr>
              <a:t>ГИБКОСТЬ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(возможность изменения содержания),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chemeClr val="bg1"/>
                </a:solidFill>
              </a:rPr>
              <a:t>Обратная совместимость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(доступны старые архивы),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chemeClr val="bg1"/>
                </a:solidFill>
              </a:rPr>
              <a:t>СЖАТИЕ(двоичные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ТОКФ).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0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Что такое </a:t>
            </a:r>
            <a:r>
              <a:rPr lang="en-US" b="0" dirty="0" smtClean="0">
                <a:solidFill>
                  <a:schemeClr val="bg1"/>
                </a:solidFill>
                <a:effectLst/>
                <a:latin typeface="+mn-lt"/>
              </a:rPr>
              <a:t>BUFR?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Binary Universal Form for the Representation</a:t>
            </a:r>
            <a:endParaRPr lang="ru-RU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of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Meteorological</a:t>
            </a:r>
            <a:r>
              <a:rPr lang="ru-RU" dirty="0" smtClean="0">
                <a:solidFill>
                  <a:schemeClr val="bg1"/>
                </a:solidFill>
              </a:rPr>
              <a:t> Data-Двоичная универсальная форма для представления метеорологических данных</a:t>
            </a:r>
          </a:p>
          <a:p>
            <a:pPr algn="just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в ВМО имеет название </a:t>
            </a:r>
            <a:r>
              <a:rPr lang="en-US" dirty="0" smtClean="0">
                <a:solidFill>
                  <a:schemeClr val="bg1"/>
                </a:solidFill>
              </a:rPr>
              <a:t>FM 94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На что похоже сообщение BUFR?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01000010010101010100011001010010000000000000000000110100000000110000000000000000000100100000000000000000001110000000000000000000000000000000000000001001000000010000000100000100000111010000110000000000000000000000000000000000000011100000000000000000000000011000000000000001000000010000000100000010000011000000010000000000000000000000000000001000000000001001000011110101110111000100000000110111001101110011011100110111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(Иными словами, просто строка из нулей и единиц, в «машинном представлении»!)</a:t>
            </a:r>
          </a:p>
          <a:p>
            <a:pPr algn="just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Разделы сообщения </a:t>
            </a:r>
            <a:r>
              <a:rPr lang="en-US" b="0" dirty="0" smtClean="0">
                <a:solidFill>
                  <a:schemeClr val="bg1"/>
                </a:solidFill>
                <a:effectLst/>
                <a:latin typeface="+mn-lt"/>
              </a:rPr>
              <a:t>BUFR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•0 Раздел указателя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•1 Раздел идентификации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•2 Необязательный раздел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•3 Раздел описания данных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•4 Раздел данных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•5 Конец сообщения</a:t>
            </a:r>
          </a:p>
          <a:p>
            <a:pPr algn="just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Раздел 0 –Раздел указателя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Этот раздел содержит: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Строку символов “BUFR” обозначающую начало сообщения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Общую длину сообщения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Номер издания BUF</a:t>
            </a:r>
            <a:r>
              <a:rPr lang="en-US" dirty="0" smtClean="0">
                <a:solidFill>
                  <a:schemeClr val="bg1"/>
                </a:solidFill>
              </a:rPr>
              <a:t>R</a:t>
            </a:r>
            <a:endParaRPr lang="ru-RU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Раздел 1 –Раздел идентификации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Раздел </a:t>
            </a:r>
            <a:r>
              <a:rPr lang="ru-RU" dirty="0">
                <a:solidFill>
                  <a:schemeClr val="bg1"/>
                </a:solidFill>
              </a:rPr>
              <a:t>содержит: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Версии </a:t>
            </a:r>
            <a:r>
              <a:rPr lang="ru-RU" dirty="0">
                <a:solidFill>
                  <a:schemeClr val="bg1"/>
                </a:solidFill>
              </a:rPr>
              <a:t>таблиц, на которые ссылается сообщение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Общее </a:t>
            </a:r>
            <a:r>
              <a:rPr lang="ru-RU" dirty="0">
                <a:solidFill>
                  <a:schemeClr val="bg1"/>
                </a:solidFill>
              </a:rPr>
              <a:t>описание содержания сообщения, включая:</a:t>
            </a:r>
          </a:p>
          <a:p>
            <a:pPr algn="just">
              <a:buNone/>
            </a:pPr>
            <a:r>
              <a:rPr lang="ru-RU" dirty="0">
                <a:solidFill>
                  <a:schemeClr val="bg1"/>
                </a:solidFill>
              </a:rPr>
              <a:t>–Центра и под-центра поставщиков данных</a:t>
            </a:r>
          </a:p>
          <a:p>
            <a:pPr algn="just">
              <a:buNone/>
            </a:pPr>
            <a:r>
              <a:rPr lang="ru-RU" dirty="0">
                <a:solidFill>
                  <a:schemeClr val="bg1"/>
                </a:solidFill>
              </a:rPr>
              <a:t>–Категорию и под-категорию данных</a:t>
            </a:r>
          </a:p>
          <a:p>
            <a:pPr algn="just">
              <a:buNone/>
            </a:pPr>
            <a:r>
              <a:rPr lang="ru-RU" dirty="0">
                <a:solidFill>
                  <a:schemeClr val="bg1"/>
                </a:solidFill>
              </a:rPr>
              <a:t>–Репрезентативные дату и время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Признак </a:t>
            </a:r>
            <a:r>
              <a:rPr lang="ru-RU" dirty="0">
                <a:solidFill>
                  <a:schemeClr val="bg1"/>
                </a:solidFill>
              </a:rPr>
              <a:t>наличия необязательного раздела 2</a:t>
            </a:r>
          </a:p>
          <a:p>
            <a:pPr algn="just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АРВК «МАРЛ-А</a:t>
            </a:r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»</a:t>
            </a:r>
            <a:endParaRPr lang="ru-RU" b="0" dirty="0"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5877272"/>
            <a:ext cx="4040188" cy="98072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Антенный пост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Антенная колонка, Зеркало (АФАР), блок управления и обработки. Установка только в РПУ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4008" y="5877272"/>
            <a:ext cx="4041775" cy="75088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пост оператора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Компьютер,  распределительный щит для связи с  А.П.</a:t>
            </a:r>
            <a:endParaRPr lang="ru-RU" sz="1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349660" cy="446484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36400"/>
            <a:ext cx="3100980" cy="4494538"/>
          </a:xfrm>
        </p:spPr>
      </p:pic>
      <p:sp>
        <p:nvSpPr>
          <p:cNvPr id="11" name="Прямоугольник 10"/>
          <p:cNvSpPr/>
          <p:nvPr/>
        </p:nvSpPr>
        <p:spPr>
          <a:xfrm>
            <a:off x="4862315" y="6488668"/>
            <a:ext cx="428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производитель</a:t>
            </a:r>
            <a:r>
              <a:rPr lang="ru-RU" dirty="0">
                <a:solidFill>
                  <a:schemeClr val="bg1"/>
                </a:solidFill>
              </a:rPr>
              <a:t> АО «СЭМЗ» (</a:t>
            </a:r>
            <a:r>
              <a:rPr lang="en-US" dirty="0">
                <a:solidFill>
                  <a:schemeClr val="bg1"/>
                </a:solidFill>
              </a:rPr>
              <a:t>www</a:t>
            </a:r>
            <a:r>
              <a:rPr lang="ru-RU" dirty="0">
                <a:solidFill>
                  <a:schemeClr val="bg1"/>
                </a:solidFill>
              </a:rPr>
              <a:t>.semzz.ru)</a:t>
            </a:r>
          </a:p>
        </p:txBody>
      </p:sp>
    </p:spTree>
    <p:extLst>
      <p:ext uri="{BB962C8B-B14F-4D97-AF65-F5344CB8AC3E}">
        <p14:creationId xmlns:p14="http://schemas.microsoft.com/office/powerpoint/2010/main" val="33640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Раздел 2 –Необязательный раздел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Раздел </a:t>
            </a:r>
            <a:r>
              <a:rPr lang="ru-RU" dirty="0">
                <a:solidFill>
                  <a:schemeClr val="bg1"/>
                </a:solidFill>
              </a:rPr>
              <a:t>определяется центрами автоматической обработки данных (АОД), производящими или использующими сообщение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Как </a:t>
            </a:r>
            <a:r>
              <a:rPr lang="ru-RU" dirty="0">
                <a:solidFill>
                  <a:schemeClr val="bg1"/>
                </a:solidFill>
              </a:rPr>
              <a:t>правило содержит дополнительную информацию для использования в центре АОД: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– Ключи </a:t>
            </a:r>
            <a:r>
              <a:rPr lang="ru-RU" dirty="0">
                <a:solidFill>
                  <a:schemeClr val="bg1"/>
                </a:solidFill>
              </a:rPr>
              <a:t>базы данных для облегчения поиска заданных данных без декодирования всего сообщения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– Все</a:t>
            </a:r>
            <a:r>
              <a:rPr lang="ru-RU" dirty="0">
                <a:solidFill>
                  <a:schemeClr val="bg1"/>
                </a:solidFill>
              </a:rPr>
              <a:t>, что центр обработки может счесть </a:t>
            </a:r>
            <a:r>
              <a:rPr lang="ru-RU" dirty="0" smtClean="0">
                <a:solidFill>
                  <a:schemeClr val="bg1"/>
                </a:solidFill>
              </a:rPr>
              <a:t>полезным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Раздел 3 –Раздел описания данных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Раздел </a:t>
            </a:r>
            <a:r>
              <a:rPr lang="ru-RU" dirty="0">
                <a:solidFill>
                  <a:schemeClr val="bg1"/>
                </a:solidFill>
              </a:rPr>
              <a:t>содержит:</a:t>
            </a:r>
            <a:endParaRPr lang="en-US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 Количество </a:t>
            </a:r>
            <a:r>
              <a:rPr lang="ru-RU" dirty="0">
                <a:solidFill>
                  <a:schemeClr val="bg1"/>
                </a:solidFill>
              </a:rPr>
              <a:t>поднаборов данных (как правило, индивидуальных наблюдений)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 Признак</a:t>
            </a:r>
            <a:r>
              <a:rPr lang="ru-RU" dirty="0">
                <a:solidFill>
                  <a:schemeClr val="bg1"/>
                </a:solidFill>
              </a:rPr>
              <a:t>, указывающий на то, сжаты или </a:t>
            </a:r>
            <a:r>
              <a:rPr lang="ru-RU" dirty="0" err="1">
                <a:solidFill>
                  <a:schemeClr val="bg1"/>
                </a:solidFill>
              </a:rPr>
              <a:t>несжаты</a:t>
            </a:r>
            <a:r>
              <a:rPr lang="ru-RU" dirty="0">
                <a:solidFill>
                  <a:schemeClr val="bg1"/>
                </a:solidFill>
              </a:rPr>
              <a:t> данные, и являются ли они данным наблюдений или прогностическими данными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 Перечень </a:t>
            </a:r>
            <a:r>
              <a:rPr lang="ru-RU" dirty="0">
                <a:solidFill>
                  <a:schemeClr val="bg1"/>
                </a:solidFill>
              </a:rPr>
              <a:t>дескрипторов, которые описывают элементы данных, содержащиеся в каждом поднаборе данных</a:t>
            </a:r>
          </a:p>
        </p:txBody>
      </p:sp>
    </p:spTree>
    <p:extLst>
      <p:ext uri="{BB962C8B-B14F-4D97-AF65-F5344CB8AC3E}">
        <p14:creationId xmlns:p14="http://schemas.microsoft.com/office/powerpoint/2010/main" val="6276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Раздел 4 –Раздел данных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Раздел </a:t>
            </a:r>
            <a:r>
              <a:rPr lang="ru-RU" dirty="0">
                <a:solidFill>
                  <a:schemeClr val="bg1"/>
                </a:solidFill>
              </a:rPr>
              <a:t>содержит: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• Фактические </a:t>
            </a:r>
            <a:r>
              <a:rPr lang="ru-RU" dirty="0">
                <a:solidFill>
                  <a:schemeClr val="bg1"/>
                </a:solidFill>
              </a:rPr>
              <a:t>данные, определенные перечнем дескрипторов в Разделе </a:t>
            </a:r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Раздел 5 –Конец сообщения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Раздел </a:t>
            </a:r>
            <a:r>
              <a:rPr lang="ru-RU" dirty="0">
                <a:solidFill>
                  <a:schemeClr val="bg1"/>
                </a:solidFill>
              </a:rPr>
              <a:t>содержит:</a:t>
            </a:r>
          </a:p>
          <a:p>
            <a:pPr algn="just">
              <a:buNone/>
            </a:pPr>
            <a:r>
              <a:rPr lang="ru-RU" dirty="0">
                <a:solidFill>
                  <a:schemeClr val="bg1"/>
                </a:solidFill>
              </a:rPr>
              <a:t>•Строку символов </a:t>
            </a:r>
            <a:r>
              <a:rPr lang="ru-RU" dirty="0" smtClean="0">
                <a:solidFill>
                  <a:schemeClr val="bg1"/>
                </a:solidFill>
              </a:rPr>
              <a:t>«7777», </a:t>
            </a:r>
            <a:r>
              <a:rPr lang="ru-RU" dirty="0">
                <a:solidFill>
                  <a:schemeClr val="bg1"/>
                </a:solidFill>
              </a:rPr>
              <a:t>указывающих на конец сообщения</a:t>
            </a:r>
          </a:p>
          <a:p>
            <a:pPr algn="just">
              <a:buNone/>
            </a:pPr>
            <a:r>
              <a:rPr lang="ru-RU" dirty="0">
                <a:solidFill>
                  <a:schemeClr val="bg1"/>
                </a:solidFill>
              </a:rPr>
              <a:t>•Проверка по этому индикатору может быть полезна для обнаружения некоторых типов искажения данных (в частности, пропуска октетов в части сообщения), так как общая длина сообщения известна из Раздела 0</a:t>
            </a:r>
          </a:p>
        </p:txBody>
      </p:sp>
    </p:spTree>
    <p:extLst>
      <p:ext uri="{BB962C8B-B14F-4D97-AF65-F5344CB8AC3E}">
        <p14:creationId xmlns:p14="http://schemas.microsoft.com/office/powerpoint/2010/main" val="28876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 err="1" smtClean="0">
                <a:solidFill>
                  <a:schemeClr val="bg1"/>
                </a:solidFill>
                <a:effectLst/>
                <a:latin typeface="+mn-lt"/>
              </a:rPr>
              <a:t>Валидаторы</a:t>
            </a:r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b="0" dirty="0" smtClean="0">
                <a:solidFill>
                  <a:schemeClr val="bg1"/>
                </a:solidFill>
                <a:effectLst/>
                <a:latin typeface="+mn-lt"/>
              </a:rPr>
              <a:t>BUFR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Программы (приложения) для раскодирования </a:t>
            </a:r>
            <a:r>
              <a:rPr lang="en-US" dirty="0" smtClean="0">
                <a:solidFill>
                  <a:schemeClr val="bg1"/>
                </a:solidFill>
              </a:rPr>
              <a:t>BUFR </a:t>
            </a:r>
            <a:r>
              <a:rPr lang="ru-RU" dirty="0" smtClean="0">
                <a:solidFill>
                  <a:schemeClr val="bg1"/>
                </a:solidFill>
              </a:rPr>
              <a:t>называются </a:t>
            </a:r>
            <a:r>
              <a:rPr lang="ru-RU" dirty="0" err="1" smtClean="0">
                <a:solidFill>
                  <a:schemeClr val="bg1"/>
                </a:solidFill>
              </a:rPr>
              <a:t>валидаторами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13716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Валидаторы</a:t>
            </a:r>
            <a:r>
              <a:rPr lang="ru-RU" dirty="0" smtClean="0">
                <a:solidFill>
                  <a:schemeClr val="bg1"/>
                </a:solidFill>
              </a:rPr>
              <a:t> могут быть  онлайн и </a:t>
            </a:r>
            <a:r>
              <a:rPr lang="ru-RU" dirty="0" err="1" smtClean="0">
                <a:solidFill>
                  <a:schemeClr val="bg1"/>
                </a:solidFill>
              </a:rPr>
              <a:t>офлайл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Онлайн </a:t>
            </a:r>
            <a:r>
              <a:rPr lang="ru-RU" dirty="0" err="1" smtClean="0">
                <a:solidFill>
                  <a:schemeClr val="bg1"/>
                </a:solidFill>
              </a:rPr>
              <a:t>валидаторы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ru-RU" dirty="0" err="1" smtClean="0">
                <a:solidFill>
                  <a:schemeClr val="bg1"/>
                </a:solidFill>
              </a:rPr>
              <a:t>валидатор</a:t>
            </a:r>
            <a:r>
              <a:rPr lang="ru-RU" dirty="0" smtClean="0">
                <a:solidFill>
                  <a:schemeClr val="bg1"/>
                </a:solidFill>
              </a:rPr>
              <a:t> от </a:t>
            </a:r>
            <a:r>
              <a:rPr lang="en-US" dirty="0">
                <a:solidFill>
                  <a:schemeClr val="bg1"/>
                </a:solidFill>
              </a:rPr>
              <a:t>ECMWF (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https://apps.ecmwf.int/codes/bufr/validator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/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dirty="0" err="1" smtClean="0">
                <a:solidFill>
                  <a:schemeClr val="bg1"/>
                </a:solidFill>
              </a:rPr>
              <a:t>валидатор</a:t>
            </a:r>
            <a:r>
              <a:rPr lang="ru-RU" dirty="0" smtClean="0">
                <a:solidFill>
                  <a:schemeClr val="bg1"/>
                </a:solidFill>
              </a:rPr>
              <a:t> от </a:t>
            </a:r>
            <a:r>
              <a:rPr lang="en-US" dirty="0" err="1" smtClean="0">
                <a:solidFill>
                  <a:schemeClr val="bg1"/>
                </a:solidFill>
              </a:rPr>
              <a:t>Deutscher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Wetterdienst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https://kunden.dwd.de/bufrviewer/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dirty="0" err="1" smtClean="0">
                <a:solidFill>
                  <a:schemeClr val="bg1"/>
                </a:solidFill>
              </a:rPr>
              <a:t>валидатор</a:t>
            </a:r>
            <a:r>
              <a:rPr lang="ru-RU" dirty="0" smtClean="0">
                <a:solidFill>
                  <a:schemeClr val="bg1"/>
                </a:solidFill>
              </a:rPr>
              <a:t> ЦАО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https://cao-ntcr.mipt.ru/bufr/check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Один из офлайн </a:t>
            </a:r>
            <a:r>
              <a:rPr lang="ru-RU" dirty="0" err="1" smtClean="0">
                <a:solidFill>
                  <a:schemeClr val="bg1"/>
                </a:solidFill>
              </a:rPr>
              <a:t>валидаторов</a:t>
            </a:r>
            <a:r>
              <a:rPr lang="ru-RU" dirty="0" smtClean="0">
                <a:solidFill>
                  <a:schemeClr val="bg1"/>
                </a:solidFill>
              </a:rPr>
              <a:t> был разработан в ЦАО (А.П. </a:t>
            </a:r>
            <a:r>
              <a:rPr lang="ru-RU" dirty="0" err="1" smtClean="0">
                <a:solidFill>
                  <a:schemeClr val="bg1"/>
                </a:solidFill>
              </a:rPr>
              <a:t>Кацем</a:t>
            </a:r>
            <a:r>
              <a:rPr lang="ru-RU" dirty="0" smtClean="0">
                <a:solidFill>
                  <a:schemeClr val="bg1"/>
                </a:solidFill>
              </a:rPr>
              <a:t>), «</a:t>
            </a:r>
            <a:r>
              <a:rPr lang="en-US" dirty="0" err="1" smtClean="0">
                <a:solidFill>
                  <a:schemeClr val="bg1"/>
                </a:solidFill>
              </a:rPr>
              <a:t>cBufr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http://cao-rhms.ru/update/bufr/bufrde.htm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2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Раскодирование </a:t>
            </a:r>
            <a:r>
              <a:rPr lang="en-US" b="0" dirty="0" smtClean="0">
                <a:solidFill>
                  <a:schemeClr val="bg1"/>
                </a:solidFill>
                <a:effectLst/>
                <a:latin typeface="+mn-lt"/>
              </a:rPr>
              <a:t>BUFR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8229600" cy="330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Раскодирование </a:t>
            </a:r>
            <a:r>
              <a:rPr lang="en-US" b="0" dirty="0">
                <a:solidFill>
                  <a:schemeClr val="bg1"/>
                </a:solidFill>
                <a:effectLst/>
                <a:latin typeface="+mn-lt"/>
              </a:rPr>
              <a:t>BUFR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91568"/>
            <a:ext cx="7848872" cy="383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Раскодирование </a:t>
            </a:r>
            <a:r>
              <a:rPr lang="en-US" b="0" dirty="0">
                <a:solidFill>
                  <a:schemeClr val="bg1"/>
                </a:solidFill>
                <a:effectLst/>
                <a:latin typeface="+mn-lt"/>
              </a:rPr>
              <a:t>BUFR</a:t>
            </a:r>
            <a:endParaRPr lang="ru-RU" dirty="0"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9" y="1465630"/>
            <a:ext cx="8252225" cy="528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6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Раскодирование </a:t>
            </a:r>
            <a:r>
              <a:rPr lang="en-US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BUFR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75935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6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Раскодирование </a:t>
            </a:r>
            <a:r>
              <a:rPr lang="en-US" b="0" dirty="0">
                <a:solidFill>
                  <a:schemeClr val="bg1"/>
                </a:solidFill>
                <a:effectLst/>
                <a:latin typeface="+mn-lt"/>
              </a:rPr>
              <a:t>BUFR</a:t>
            </a:r>
            <a:endParaRPr lang="ru-RU" dirty="0">
              <a:effectLst/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80920" cy="523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6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АРВК «Вектор-М»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941168"/>
            <a:ext cx="3240360" cy="100811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Антенный Пост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Антенная колонка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Зеркало (ФАР)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Возможна установка без РПУ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5767934"/>
            <a:ext cx="4320480" cy="97343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Пост оператора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Компьютер,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Блок обработки и управления,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блок питания, обязательно осциллограф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273225"/>
            <a:ext cx="4617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производитель</a:t>
            </a:r>
            <a:r>
              <a:rPr lang="ru-RU" sz="1600" dirty="0">
                <a:solidFill>
                  <a:schemeClr val="bg1"/>
                </a:solidFill>
              </a:rPr>
              <a:t> ОАО «УПП «Вектор» (</a:t>
            </a:r>
            <a:r>
              <a:rPr lang="en-US" sz="1600" dirty="0">
                <a:solidFill>
                  <a:schemeClr val="bg1"/>
                </a:solidFill>
              </a:rPr>
              <a:t>www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  <a:r>
              <a:rPr lang="en-US" sz="1600" dirty="0" err="1">
                <a:solidFill>
                  <a:schemeClr val="bg1"/>
                </a:solidFill>
              </a:rPr>
              <a:t>vektor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  <a:r>
              <a:rPr lang="en-US" sz="1600" dirty="0" err="1">
                <a:solidFill>
                  <a:schemeClr val="bg1"/>
                </a:solidFill>
              </a:rPr>
              <a:t>ru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608512" cy="3456384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20250"/>
            <a:ext cx="4319463" cy="3239597"/>
          </a:xfrm>
        </p:spPr>
      </p:pic>
    </p:spTree>
    <p:extLst>
      <p:ext uri="{BB962C8B-B14F-4D97-AF65-F5344CB8AC3E}">
        <p14:creationId xmlns:p14="http://schemas.microsoft.com/office/powerpoint/2010/main" val="12800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Раскодирование </a:t>
            </a:r>
            <a:r>
              <a:rPr lang="en-US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BUFR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7681964" cy="336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7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508" y="188640"/>
            <a:ext cx="8229600" cy="1143000"/>
          </a:xfrm>
        </p:spPr>
        <p:txBody>
          <a:bodyPr/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Раскодирование </a:t>
            </a:r>
            <a:r>
              <a:rPr lang="en-US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BUFR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" y="1129372"/>
            <a:ext cx="9166408" cy="57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2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>
                <a:solidFill>
                  <a:schemeClr val="bg1"/>
                </a:solidFill>
                <a:effectLst/>
                <a:latin typeface="+mn-lt"/>
              </a:rPr>
              <a:t>Особенности Правил передачи аэрологических данных в ТОКФ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>
                <a:solidFill>
                  <a:schemeClr val="bg1"/>
                </a:solidFill>
              </a:rPr>
              <a:t>Сообщение должно быть передано по достижении уровня 100 </a:t>
            </a:r>
            <a:r>
              <a:rPr lang="ru-RU" dirty="0" err="1">
                <a:solidFill>
                  <a:schemeClr val="bg1"/>
                </a:solidFill>
              </a:rPr>
              <a:t>гПа</a:t>
            </a:r>
            <a:r>
              <a:rPr lang="ru-RU" dirty="0">
                <a:solidFill>
                  <a:schemeClr val="bg1"/>
                </a:solidFill>
              </a:rPr>
              <a:t>. Все данные наблюдений для всего выпуска полностью должны быть переданы в следующем сообщении, которое создается по завершению выпуска.</a:t>
            </a:r>
          </a:p>
          <a:p>
            <a:pPr algn="just">
              <a:buNone/>
            </a:pPr>
            <a:r>
              <a:rPr lang="ru-RU" dirty="0">
                <a:solidFill>
                  <a:schemeClr val="bg1"/>
                </a:solidFill>
              </a:rPr>
              <a:t>В данные каждого уровня должны включаться полетное время и географическое </a:t>
            </a:r>
            <a:r>
              <a:rPr lang="ru-RU" dirty="0" smtClean="0">
                <a:solidFill>
                  <a:schemeClr val="bg1"/>
                </a:solidFill>
              </a:rPr>
              <a:t>положение радиозонда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algn="just">
              <a:buNone/>
            </a:pPr>
            <a:r>
              <a:rPr lang="ru-RU" dirty="0">
                <a:solidFill>
                  <a:schemeClr val="bg1"/>
                </a:solidFill>
              </a:rPr>
              <a:t>Количество уровней ограниченно только длиной сообщения 500000 октетов, что позволяет передавать данные </a:t>
            </a:r>
            <a:r>
              <a:rPr lang="ru-RU" dirty="0" smtClean="0">
                <a:solidFill>
                  <a:schemeClr val="bg1"/>
                </a:solidFill>
              </a:rPr>
              <a:t>с высоким </a:t>
            </a:r>
            <a:r>
              <a:rPr lang="ru-RU" dirty="0">
                <a:solidFill>
                  <a:schemeClr val="bg1"/>
                </a:solidFill>
              </a:rPr>
              <a:t>вертикальным разрешением. </a:t>
            </a:r>
          </a:p>
          <a:p>
            <a:pPr algn="just">
              <a:buNone/>
            </a:pPr>
            <a:r>
              <a:rPr lang="ru-RU" dirty="0">
                <a:solidFill>
                  <a:schemeClr val="bg1"/>
                </a:solidFill>
              </a:rPr>
              <a:t>Данные на высотах должны передаваться в порядке убывания давления (возрастания высоты).</a:t>
            </a:r>
          </a:p>
          <a:p>
            <a:pPr algn="just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2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Мониторинг поступления </a:t>
            </a:r>
            <a:r>
              <a:rPr lang="en-US" b="0" dirty="0" smtClean="0">
                <a:solidFill>
                  <a:schemeClr val="bg1"/>
                </a:solidFill>
                <a:effectLst/>
                <a:latin typeface="+mn-lt"/>
              </a:rPr>
              <a:t>BUFR</a:t>
            </a:r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 ВМО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3544" y="6550223"/>
            <a:ext cx="6390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https://confluence.ecmwf.int//display/TCBUF/TEMP+BUFR+Timeliness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425479"/>
          </a:xfrm>
        </p:spPr>
      </p:pic>
    </p:spTree>
    <p:extLst>
      <p:ext uri="{BB962C8B-B14F-4D97-AF65-F5344CB8AC3E}">
        <p14:creationId xmlns:p14="http://schemas.microsoft.com/office/powerpoint/2010/main" val="17369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Мониторинг поступления </a:t>
            </a:r>
            <a:r>
              <a:rPr lang="en-US" b="0" dirty="0" smtClean="0">
                <a:solidFill>
                  <a:schemeClr val="bg1"/>
                </a:solidFill>
                <a:effectLst/>
                <a:latin typeface="+mn-lt"/>
              </a:rPr>
              <a:t>TEMP</a:t>
            </a:r>
            <a:r>
              <a:rPr lang="ru-RU" b="0" dirty="0" smtClean="0">
                <a:solidFill>
                  <a:schemeClr val="bg1"/>
                </a:solidFill>
                <a:effectLst/>
                <a:latin typeface="+mn-lt"/>
              </a:rPr>
              <a:t> ВМО</a:t>
            </a:r>
            <a:endParaRPr lang="ru-RU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3544" y="6550223"/>
            <a:ext cx="6390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https://confluence.ecmwf.int//display/TCBUF/TEMP+BUFR+Timeliness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3999" cy="5425479"/>
          </a:xfrm>
        </p:spPr>
      </p:pic>
    </p:spTree>
    <p:extLst>
      <p:ext uri="{BB962C8B-B14F-4D97-AF65-F5344CB8AC3E}">
        <p14:creationId xmlns:p14="http://schemas.microsoft.com/office/powerpoint/2010/main" val="281785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475656" y="3140968"/>
            <a:ext cx="6048672" cy="75088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25552" y="6531021"/>
            <a:ext cx="6318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Доклад подготовлен на основании источников, размещенных в сети Интернет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АРВК «Вихрь»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3" y="5373216"/>
            <a:ext cx="8761442" cy="144901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Антенный пост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Антенная колонка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зеркало (ФАР)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Блок управления двигателями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Обязательно устанавливается в РПУ</a:t>
            </a:r>
          </a:p>
          <a:p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0" name="Содержимое 9" descr="вихрь_АП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-29405" y="1196752"/>
            <a:ext cx="6515038" cy="4032448"/>
          </a:xfrm>
        </p:spPr>
      </p:pic>
      <p:pic>
        <p:nvPicPr>
          <p:cNvPr id="12" name="Содержимое 11" descr="вихрь_АП_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5188" y="1196752"/>
            <a:ext cx="4021456" cy="3907507"/>
          </a:xfrm>
        </p:spPr>
      </p:pic>
      <p:sp>
        <p:nvSpPr>
          <p:cNvPr id="11" name="Прямоугольник 10"/>
          <p:cNvSpPr/>
          <p:nvPr/>
        </p:nvSpPr>
        <p:spPr>
          <a:xfrm>
            <a:off x="4716016" y="6541991"/>
            <a:ext cx="4224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Производитель АО «Радий» ( </a:t>
            </a:r>
            <a:r>
              <a:rPr lang="en-US" sz="1400" dirty="0" smtClean="0">
                <a:solidFill>
                  <a:schemeClr val="bg1"/>
                </a:solidFill>
              </a:rPr>
              <a:t>www.meteo-radiy.ru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2535</TotalTime>
  <Words>2837</Words>
  <Application>Microsoft Office PowerPoint</Application>
  <PresentationFormat>Экран (4:3)</PresentationFormat>
  <Paragraphs>718</Paragraphs>
  <Slides>85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Апекс</vt:lpstr>
      <vt:lpstr>Обзор систем радиозондирования применяемых в Российской Федерации и зарубежом  Обзор применяемых радиозондов в Российской Федерации и зарубежом  Таблично-ориентированный код (BUFR) для передачи данных радиозондирования</vt:lpstr>
      <vt:lpstr>Мировая аэрологическая сеть</vt:lpstr>
      <vt:lpstr>Мировая аэрологическая сеть</vt:lpstr>
      <vt:lpstr>Мировая аэрологическая сеть</vt:lpstr>
      <vt:lpstr>Мировая аэрологическая сеть</vt:lpstr>
      <vt:lpstr>Аэрологическая сеть РФ</vt:lpstr>
      <vt:lpstr>АРВК «МАРЛ-А»</vt:lpstr>
      <vt:lpstr>АРВК «Вектор-М»</vt:lpstr>
      <vt:lpstr>АРВК «Вихрь»</vt:lpstr>
      <vt:lpstr>АРВК «Вихрь»</vt:lpstr>
      <vt:lpstr>АВК-1</vt:lpstr>
      <vt:lpstr>Характеристики АРВК РФ</vt:lpstr>
      <vt:lpstr>Характеристики АРВК РФ</vt:lpstr>
      <vt:lpstr>АРНК  «БС СР Полюс»</vt:lpstr>
      <vt:lpstr>АРНК «КАЗАН Полёт»</vt:lpstr>
      <vt:lpstr>Характеристики АРНК РФ </vt:lpstr>
      <vt:lpstr>Аэрологическая сеть Китая</vt:lpstr>
      <vt:lpstr>Аэрологическая сеть Китая</vt:lpstr>
      <vt:lpstr>Аэрологическая сеть США</vt:lpstr>
      <vt:lpstr>Аэрологическая станция ELKO USA</vt:lpstr>
      <vt:lpstr>Аэрологическая станция ELKO USA</vt:lpstr>
      <vt:lpstr>Аэрологическая станция ELKO USA</vt:lpstr>
      <vt:lpstr>Аэрологический комплекс  IMS-2000 производства США</vt:lpstr>
      <vt:lpstr>Аэрологическая станция ELKO USA</vt:lpstr>
      <vt:lpstr>Аэрологическая станция ELKO USA</vt:lpstr>
      <vt:lpstr>Аэрологическая станция ELKO USA</vt:lpstr>
      <vt:lpstr>Аэрологическая станция ELKO USA</vt:lpstr>
      <vt:lpstr>Аэрологическая станция на Сейшельских островах</vt:lpstr>
      <vt:lpstr>Аэрологическая станция на Сейшельских островах</vt:lpstr>
      <vt:lpstr>Аэрологическая станция на Сейшельских островах</vt:lpstr>
      <vt:lpstr>Аэрологическая станция на Сейшельских островах</vt:lpstr>
      <vt:lpstr>Аэрологическая станция на Сейшельских островах</vt:lpstr>
      <vt:lpstr>Аэрологический комплекс  Vaisala MW41, производства Финляндия</vt:lpstr>
      <vt:lpstr>Аэрологический комплекс  GRAF GS-E, производства Германия</vt:lpstr>
      <vt:lpstr>Аэрологический комплекс  Modem SR10, производства Франция</vt:lpstr>
      <vt:lpstr>Аэрологический комплекс GL-5000P, производства Южной Кореи  </vt:lpstr>
      <vt:lpstr>Характеристики АРНК в Мире</vt:lpstr>
      <vt:lpstr>Автоматические аэрологические комплексы</vt:lpstr>
      <vt:lpstr>Autosonde AS41 Vaisala (Финляндия)</vt:lpstr>
      <vt:lpstr>Autosonde AS41 Vaisala (Финляндия)</vt:lpstr>
      <vt:lpstr>Autosonde AS41 Vaisala (Финляндия)</vt:lpstr>
      <vt:lpstr>Robotsonde Modem (Франция)</vt:lpstr>
      <vt:lpstr>Радиозонды применяемые на сети РФ</vt:lpstr>
      <vt:lpstr>Радиозонды применяемые на сети РФ</vt:lpstr>
      <vt:lpstr>Радиозонды применяемые на сети РФ</vt:lpstr>
      <vt:lpstr>Радиозонды применяемые на сети РФ</vt:lpstr>
      <vt:lpstr>Радиозонды применяемые зарубежом (производства Vaisala, Финляндия)</vt:lpstr>
      <vt:lpstr>Радиозонды применяемые зарубежом (производства США)</vt:lpstr>
      <vt:lpstr>Радиозонды применяемые зарубежом (производства GRAF, Германия)</vt:lpstr>
      <vt:lpstr>Радиозонды применяемые зарубежом (производства GRAF, Германия)</vt:lpstr>
      <vt:lpstr>Радиозонды применяемые зарубежом (производства Modem, Франция)</vt:lpstr>
      <vt:lpstr>Радиозонды применяемые зарубежом (производства Modem, Франция)</vt:lpstr>
      <vt:lpstr>Радиозонды применяемые на сети в Мире</vt:lpstr>
      <vt:lpstr>Радиозонды применяемые на сети в Мире</vt:lpstr>
      <vt:lpstr>Радиозонды применяемые зарубежом</vt:lpstr>
      <vt:lpstr>Производство оболочек</vt:lpstr>
      <vt:lpstr>Производство оболочек</vt:lpstr>
      <vt:lpstr>Производство оболочек</vt:lpstr>
      <vt:lpstr>Производство оболочек</vt:lpstr>
      <vt:lpstr>Производство оболочек</vt:lpstr>
      <vt:lpstr>Изготовление оболочек</vt:lpstr>
      <vt:lpstr>Код BUFR для передачи аэрологической информации</vt:lpstr>
      <vt:lpstr>Код BUFR </vt:lpstr>
      <vt:lpstr>Таблично-ориентированные кодовые формы</vt:lpstr>
      <vt:lpstr>Что такое BUFR?</vt:lpstr>
      <vt:lpstr>На что похоже сообщение BUFR?</vt:lpstr>
      <vt:lpstr>Разделы сообщения BUFR</vt:lpstr>
      <vt:lpstr>Раздел 0 –Раздел указателя</vt:lpstr>
      <vt:lpstr>Раздел 1 –Раздел идентификации</vt:lpstr>
      <vt:lpstr>Раздел 2 –Необязательный раздел</vt:lpstr>
      <vt:lpstr>Раздел 3 –Раздел описания данных</vt:lpstr>
      <vt:lpstr>Раздел 4 –Раздел данных</vt:lpstr>
      <vt:lpstr>Раздел 5 –Конец сообщения</vt:lpstr>
      <vt:lpstr>Валидаторы BUFR</vt:lpstr>
      <vt:lpstr>Раскодирование BUFR</vt:lpstr>
      <vt:lpstr>Раскодирование BUFR</vt:lpstr>
      <vt:lpstr>Раскодирование BUFR</vt:lpstr>
      <vt:lpstr>Раскодирование BUFR</vt:lpstr>
      <vt:lpstr>Раскодирование BUFR</vt:lpstr>
      <vt:lpstr>Раскодирование BUFR</vt:lpstr>
      <vt:lpstr>Раскодирование BUFR</vt:lpstr>
      <vt:lpstr>Особенности Правил передачи аэрологических данных в ТОКФ</vt:lpstr>
      <vt:lpstr>Мониторинг поступления BUFR ВМО</vt:lpstr>
      <vt:lpstr>Мониторинг поступления TEMP ВМО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систем радиозондирования применяемых в Российской Федерации и зарубежом  Обзор применяемых радиозондов на аэрологической сети Российской Федерации и зарубежом  Таблично-ориентированный код (BUFR) для передачи данных радиозондирования</dc:title>
  <cp:lastModifiedBy>Пользователь Windows</cp:lastModifiedBy>
  <cp:revision>162</cp:revision>
  <dcterms:modified xsi:type="dcterms:W3CDTF">2021-10-13T09:12:23Z</dcterms:modified>
</cp:coreProperties>
</file>