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71" r:id="rId4"/>
    <p:sldId id="258" r:id="rId5"/>
    <p:sldId id="259" r:id="rId6"/>
    <p:sldId id="260" r:id="rId7"/>
    <p:sldId id="261" r:id="rId8"/>
    <p:sldId id="257" r:id="rId9"/>
    <p:sldId id="262" r:id="rId10"/>
    <p:sldId id="263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1" autoAdjust="0"/>
    <p:restoredTop sz="63241" autoAdjust="0"/>
  </p:normalViewPr>
  <p:slideViewPr>
    <p:cSldViewPr snapToGrid="0">
      <p:cViewPr varScale="1">
        <p:scale>
          <a:sx n="66" d="100"/>
          <a:sy n="66" d="100"/>
        </p:scale>
        <p:origin x="189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4" d="100"/>
          <a:sy n="74" d="100"/>
        </p:scale>
        <p:origin x="196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/>
              <a:t>Объемы радиозондирования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 Плана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D80-466A-BCC3-EFCF4BF2A1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D80-466A-BCC3-EFCF4BF2A1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D80-466A-BCC3-EFCF4BF2A1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D80-466A-BCC3-EFCF4BF2A1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D80-466A-BCC3-EFCF4BF2A1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D80-466A-BCC3-EFCF4BF2A1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D80-466A-BCC3-EFCF4BF2A1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D80-466A-BCC3-EFCF4BF2A1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BD80-466A-BCC3-EFCF4BF2A1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D80-466A-BCC3-EFCF4BF2A16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I пол-е 2026</c:v>
                </c:pt>
                <c:pt idx="9">
                  <c:v>авг.26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96.9</c:v>
                </c:pt>
                <c:pt idx="1">
                  <c:v>96.3</c:v>
                </c:pt>
                <c:pt idx="2">
                  <c:v>95.9</c:v>
                </c:pt>
                <c:pt idx="3">
                  <c:v>94.9</c:v>
                </c:pt>
                <c:pt idx="4">
                  <c:v>94.2</c:v>
                </c:pt>
                <c:pt idx="5">
                  <c:v>91.8</c:v>
                </c:pt>
                <c:pt idx="6">
                  <c:v>88</c:v>
                </c:pt>
                <c:pt idx="7">
                  <c:v>87.4</c:v>
                </c:pt>
                <c:pt idx="8">
                  <c:v>85</c:v>
                </c:pt>
                <c:pt idx="9">
                  <c:v>80.3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BD80-466A-BCC3-EFCF4BF2A16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61982128"/>
        <c:axId val="361975072"/>
      </c:line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Выпусков в сутки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I пол-е 2026</c:v>
                </c:pt>
                <c:pt idx="9">
                  <c:v>авг.26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220.8</c:v>
                </c:pt>
                <c:pt idx="1">
                  <c:v>220.8</c:v>
                </c:pt>
                <c:pt idx="2">
                  <c:v>218.6</c:v>
                </c:pt>
                <c:pt idx="3">
                  <c:v>216.4</c:v>
                </c:pt>
                <c:pt idx="4">
                  <c:v>214.8</c:v>
                </c:pt>
                <c:pt idx="5">
                  <c:v>209.3</c:v>
                </c:pt>
                <c:pt idx="6">
                  <c:v>200.1</c:v>
                </c:pt>
                <c:pt idx="7">
                  <c:v>194.9</c:v>
                </c:pt>
                <c:pt idx="8">
                  <c:v>189.3</c:v>
                </c:pt>
                <c:pt idx="9">
                  <c:v>180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BD80-466A-BCC3-EFCF4BF2A16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61975856"/>
        <c:axId val="361975464"/>
      </c:lineChart>
      <c:catAx>
        <c:axId val="361982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1975072"/>
        <c:crosses val="autoZero"/>
        <c:auto val="1"/>
        <c:lblAlgn val="ctr"/>
        <c:lblOffset val="100"/>
        <c:noMultiLvlLbl val="0"/>
      </c:catAx>
      <c:valAx>
        <c:axId val="361975072"/>
        <c:scaling>
          <c:orientation val="minMax"/>
          <c:max val="100"/>
          <c:min val="5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1982128"/>
        <c:crosses val="autoZero"/>
        <c:crossBetween val="between"/>
        <c:majorUnit val="10"/>
      </c:valAx>
      <c:valAx>
        <c:axId val="361975464"/>
        <c:scaling>
          <c:orientation val="minMax"/>
          <c:max val="250"/>
          <c:min val="170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1975856"/>
        <c:crosses val="max"/>
        <c:crossBetween val="between"/>
        <c:majorUnit val="20"/>
      </c:valAx>
      <c:catAx>
        <c:axId val="3619758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61975464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cap="none" spc="0" normalizeH="0" baseline="0">
                <a:ln>
                  <a:noFill/>
                </a:ln>
                <a:solidFill>
                  <a:schemeClr val="dk1"/>
                </a:solidFill>
                <a:latin typeface="+mj-lt"/>
                <a:ea typeface="+mj-ea"/>
                <a:cs typeface="+mj-cs"/>
              </a:defRPr>
            </a:pPr>
            <a:r>
              <a:rPr lang="ru-RU" sz="2400" dirty="0"/>
              <a:t>Структура причин невыпусков, %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cap="none" spc="0" normalizeH="0" baseline="0">
              <a:ln>
                <a:noFill/>
              </a:ln>
              <a:solidFill>
                <a:schemeClr val="dk1"/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8644904163631601E-2"/>
          <c:y val="0.12402976679701225"/>
          <c:w val="0.9059596716300754"/>
          <c:h val="0.534765972978200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ln>
                      <a:noFill/>
                    </a:ln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Отказ
оборудования</c:v>
                </c:pt>
                <c:pt idx="1">
                  <c:v>Нет р/зондов</c:v>
                </c:pt>
                <c:pt idx="2">
                  <c:v>Запрет
ЕС ОрВД</c:v>
                </c:pt>
                <c:pt idx="3">
                  <c:v>Нет
водорода</c:v>
                </c:pt>
                <c:pt idx="4">
                  <c:v>Метеоусловия</c:v>
                </c:pt>
                <c:pt idx="5">
                  <c:v>Плановые
работы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46</c:v>
                </c:pt>
                <c:pt idx="1">
                  <c:v>20</c:v>
                </c:pt>
                <c:pt idx="2">
                  <c:v>1</c:v>
                </c:pt>
                <c:pt idx="3">
                  <c:v>1</c:v>
                </c:pt>
                <c:pt idx="4">
                  <c:v>9</c:v>
                </c:pt>
                <c:pt idx="5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84-4158-AA20-BED483E9279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 полугодие 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ln>
                      <a:noFill/>
                    </a:ln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Отказ
оборудования</c:v>
                </c:pt>
                <c:pt idx="1">
                  <c:v>Нет р/зондов</c:v>
                </c:pt>
                <c:pt idx="2">
                  <c:v>Запрет
ЕС ОрВД</c:v>
                </c:pt>
                <c:pt idx="3">
                  <c:v>Нет
водорода</c:v>
                </c:pt>
                <c:pt idx="4">
                  <c:v>Метеоусловия</c:v>
                </c:pt>
                <c:pt idx="5">
                  <c:v>Плановые
работы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50</c:v>
                </c:pt>
                <c:pt idx="1">
                  <c:v>22</c:v>
                </c:pt>
                <c:pt idx="2">
                  <c:v>10</c:v>
                </c:pt>
                <c:pt idx="3">
                  <c:v>2</c:v>
                </c:pt>
                <c:pt idx="4">
                  <c:v>10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A84-4158-AA20-BED483E9279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 полугодие 2026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ln>
                      <a:noFill/>
                    </a:ln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Отказ
оборудования</c:v>
                </c:pt>
                <c:pt idx="1">
                  <c:v>Нет р/зондов</c:v>
                </c:pt>
                <c:pt idx="2">
                  <c:v>Запрет
ЕС ОрВД</c:v>
                </c:pt>
                <c:pt idx="3">
                  <c:v>Нет
водорода</c:v>
                </c:pt>
                <c:pt idx="4">
                  <c:v>Метеоусловия</c:v>
                </c:pt>
                <c:pt idx="5">
                  <c:v>Плановые
работы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35</c:v>
                </c:pt>
                <c:pt idx="1">
                  <c:v>31</c:v>
                </c:pt>
                <c:pt idx="2">
                  <c:v>18</c:v>
                </c:pt>
                <c:pt idx="3">
                  <c:v>7</c:v>
                </c:pt>
                <c:pt idx="4">
                  <c:v>7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A84-4158-AA20-BED483E9279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361978208"/>
        <c:axId val="361978600"/>
      </c:barChart>
      <c:catAx>
        <c:axId val="361978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cap="none" spc="0" normalizeH="0" baseline="0">
                <a:ln>
                  <a:noFill/>
                </a:ln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1978600"/>
        <c:crosses val="autoZero"/>
        <c:auto val="1"/>
        <c:lblAlgn val="ctr"/>
        <c:lblOffset val="50"/>
        <c:noMultiLvlLbl val="0"/>
      </c:catAx>
      <c:valAx>
        <c:axId val="36197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noFill/>
                </a:ln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197820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ln>
                <a:noFill/>
              </a:ln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ln>
            <a:noFill/>
          </a:ln>
          <a:solidFill>
            <a:schemeClr val="dk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AE6F39-C34E-49B0-AE8B-FF771586A1F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236F7-84B5-48F5-A930-E7CE6148B7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729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Уважаемые Коллеги,</a:t>
            </a:r>
            <a:br>
              <a:rPr lang="ru-RU" dirty="0"/>
            </a:br>
            <a:r>
              <a:rPr lang="ru-RU" dirty="0"/>
              <a:t>Вашему вниманию представляется доклад о состоянии и перспективах развития аэрологических наблюдений на сети Росгидромета. </a:t>
            </a:r>
          </a:p>
          <a:p>
            <a:endParaRPr lang="ru-RU" dirty="0"/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Аэрологическая сеть — является фундаментом, на котором держатся прогнозы погоды, безопасность полётов и климатический мониторинг. </a:t>
            </a:r>
            <a:r>
              <a:rPr lang="ru-RU" dirty="0"/>
              <a:t>Сегодня мы проанализируем, в каком состоянии находится сеть по итогам 2025 года и восьми месяцев 2026 года, и какие шаги необходимо предпринять для ее сохранения и развития.</a:t>
            </a:r>
          </a:p>
          <a:p>
            <a:endParaRPr lang="ru-RU" dirty="0"/>
          </a:p>
          <a:p>
            <a:r>
              <a:rPr lang="ru-RU" dirty="0"/>
              <a:t>Наш взгляд, на сети много вопросов, которые требуют огласки и решений. Несмотря на то, что с методическими отделами мы работаем в формате 24/7, есть предложение, подобные совещания сделать регулярными и  проводить каждые два года, предлагаем внести этот пункт в решения совещаний, если участники совещания поддержат это предложение.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936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Начнем с положительных моментов. По итогам работы за 2025 год в неофициальном рейтинге ЦАО были выбраны лучшие аэрологические станции. При оценке учитывались такие параметры, как средняя высота, оценка</a:t>
            </a:r>
            <a:r>
              <a:rPr lang="ru-RU" baseline="0" dirty="0"/>
              <a:t> данных </a:t>
            </a:r>
            <a:r>
              <a:rPr lang="ru-RU" dirty="0"/>
              <a:t>наблюдений относительно прогноза и выполнение плана. Рейтинг станций ежемесячно публикуется на страницах ФГБУ «ЦАО»</a:t>
            </a:r>
          </a:p>
          <a:p>
            <a:endParaRPr lang="ru-RU" dirty="0"/>
          </a:p>
          <a:p>
            <a:r>
              <a:rPr lang="ru-RU" dirty="0"/>
              <a:t>Лучшей станций была признана: </a:t>
            </a:r>
          </a:p>
          <a:p>
            <a:r>
              <a:rPr lang="ru-RU" dirty="0"/>
              <a:t>Омск</a:t>
            </a:r>
          </a:p>
          <a:p>
            <a:endParaRPr lang="ru-RU" dirty="0"/>
          </a:p>
          <a:p>
            <a:r>
              <a:rPr lang="ru-RU" dirty="0"/>
              <a:t>На втором месте  Печора</a:t>
            </a:r>
          </a:p>
          <a:p>
            <a:endParaRPr lang="ru-RU" dirty="0"/>
          </a:p>
          <a:p>
            <a:r>
              <a:rPr lang="ru-RU" dirty="0"/>
              <a:t>Третье место разделили Алдан и Мурманск</a:t>
            </a:r>
          </a:p>
          <a:p>
            <a:endParaRPr lang="ru-RU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всей души поздравляем Коллективы аэрологических станций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достигнутыми результатами, желаем достижения максимальных высот и поддерживать качество данных наблюдений на таком же высоком уровне.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17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 состоянию на 2025 - 2026 года «базовая сеть» РФ включает 113 аэрологических станций, а также 4 высокоширотные станции ААНИИ: 2 Антарктике,</a:t>
            </a:r>
            <a:r>
              <a:rPr lang="ru-RU" baseline="0" dirty="0"/>
              <a:t> 1</a:t>
            </a:r>
            <a:r>
              <a:rPr lang="ru-RU" dirty="0"/>
              <a:t> Арктике и ледовую станцию «Северный полюс». Условно законсервировано 4 станции</a:t>
            </a:r>
          </a:p>
          <a:p>
            <a:r>
              <a:rPr lang="ru-RU" dirty="0"/>
              <a:t>В</a:t>
            </a:r>
            <a:r>
              <a:rPr lang="ru-RU" baseline="0" dirty="0"/>
              <a:t> докладе речь пойдет о «базовой сети».</a:t>
            </a:r>
          </a:p>
          <a:p>
            <a:endParaRPr lang="ru-RU" baseline="0" dirty="0"/>
          </a:p>
          <a:p>
            <a:r>
              <a:rPr lang="ru-RU" baseline="0" dirty="0"/>
              <a:t>На 2027 год</a:t>
            </a:r>
          </a:p>
          <a:p>
            <a:r>
              <a:rPr lang="ru-RU" baseline="0" dirty="0"/>
              <a:t>«базовая» сеть будет насчитывать 112 станций и 5 станции будут законсервированы.</a:t>
            </a:r>
          </a:p>
          <a:p>
            <a:endParaRPr lang="ru-RU" baseline="0" dirty="0"/>
          </a:p>
          <a:p>
            <a:r>
              <a:rPr lang="ru-RU" baseline="0" dirty="0"/>
              <a:t>На слайде представлена карта, на которой отмечена базовая сеть, на карте видно, что действующие станции расположены неравномерно, особенно на севере, в Сибири и на востоке.</a:t>
            </a:r>
          </a:p>
          <a:p>
            <a:endParaRPr lang="ru-RU" baseline="0" dirty="0"/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Законсервированные</a:t>
            </a:r>
            <a:r>
              <a:rPr lang="ru-RU" b="0" i="0" baseline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АЭ:</a:t>
            </a:r>
            <a:endParaRPr lang="ru-RU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Аян</a:t>
            </a:r>
            <a:endParaRPr lang="ru-RU" baseline="0" dirty="0"/>
          </a:p>
          <a:p>
            <a:r>
              <a:rPr lang="ru-RU" baseline="0" dirty="0"/>
              <a:t>Хатанга, </a:t>
            </a:r>
          </a:p>
          <a:p>
            <a:r>
              <a:rPr lang="ru-RU" baseline="0" dirty="0" err="1"/>
              <a:t>Амдерма</a:t>
            </a:r>
            <a:endParaRPr lang="ru-RU" baseline="0" dirty="0"/>
          </a:p>
          <a:p>
            <a:r>
              <a:rPr lang="ru-RU" baseline="0" dirty="0"/>
              <a:t>Анадырь</a:t>
            </a:r>
          </a:p>
          <a:p>
            <a:r>
              <a:rPr lang="ru-RU" b="0" i="0" baseline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 Норильск</a:t>
            </a:r>
            <a:endParaRPr lang="ru-RU" baseline="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105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Выполнение плана радиозондирования — это комплексный показатель, на который влияет множество факторов, такие как техническое состояние аэрологических комплексов, наличие расходных материалов, наличие разрешения на использование воздушного пространства, радиопомехи и многое другое.</a:t>
            </a: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 сожалению, вынуждены констатировать устойчивую тенденцию к снижению выполнения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Плана радиозондирования и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объемов радиозондирования. В 2025 году План был выполнен лишь на 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87,4 %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это самый низкий показатель с 2018 года. </a:t>
            </a: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2018 году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наблюдался наиболее высокий % выполнения Плана за последние десятилетия</a:t>
            </a: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2018 году в среднем в сутки производилось 221 наблюдение, то по итогам 2025 года в среднем в сутки производилось 195 выпусков, а первом полугодии  2026 году этот показатель снизился до 189, а к августу – до 180 выпусков в сутки.</a:t>
            </a:r>
          </a:p>
          <a:p>
            <a:pPr rtl="0"/>
            <a:endParaRPr lang="ru-RU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Сеть фактически потеряла около 30 выпусков в сутки, а это 15 аэрологических станций.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ru-RU" sz="1200" b="0" i="0" strike="sng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700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весь 2025 год сеть не произвела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около 10 250 наблюдений: 46% срывов пришлось на неисправность аэрологических комплексов и 20% на отсутствие радиозондов.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первом полугодии 2026 года общее число не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произведенных наблюдений по отношению к аналогичному периоду 2025 года выросло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 4 400 до 6 050, что составляет 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около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36%!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2026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году 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жемесячно по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различным причинам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работают 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 5 до 8 станций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Список неработающих станций практически не меняется: Сутур, Южно-Сахалинск, Махачкала, о Айон, Омолон, Белогорск, с марта добавилась станция Дивное, а с  июля - Норильск В мае был зафиксирован антирекорд — одновременно простаивали 8 АЭ.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0" i="0" strike="sng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2026 году изменились причины невыпусков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первое место вышел дефицит радиозондов. Если в первом полугодии 2025 года из-за отсутствия зондов было пропущено около 950 наблюдений, то в 2026 году эта цифра выросла почти в два раза – до 1 880 случаев (или 31% всех пропусков). Пик пришелся на апрель и этот показатель достиг 43%.  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Во-вторых, более чем в два с половиной раза выросли пропуски из-за запретов со стороны ЕС ОрВД – с 420 случаев в первом полугодии 2025 года до 1 090 случаев в 2026-м: в основном запреты в Крымском, Верхне-Волжском, Приволжском, Центральном и Северо-Кавказском УГМС.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В-третьих, в 5 раз увеличилось число срывов из-за отсутствия возможности добывать водород – с 85 до 420 случаев.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данной причине с конца 2025 года простаивают станции Чукотского УГМС + с июля к ним добавился Норильск из-за авариного состояния газогенераторной.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Доля срывов по причине неисправности и отказов аэрологических комплексов снизилась с 50% до 35%, но в абсолютных цифрах это все равно более 2 100 пропущенных выпусков только за полгода. И проблема износа парка аэрологических комплексов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требует решения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 2025 году сеть преимущественно простаивала из-за неисправности оборудования, то в 2026 году она «голодает» (нет зондов) и «задыхается» от запретов. </a:t>
            </a:r>
            <a:endParaRPr lang="ru-RU" sz="1200" b="0" i="0" strike="sng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077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Снижение объемов радиозондирования</a:t>
            </a:r>
            <a:r>
              <a:rPr lang="ru-RU" baseline="0" dirty="0"/>
              <a:t> </a:t>
            </a:r>
            <a:r>
              <a:rPr lang="ru-RU" dirty="0"/>
              <a:t>сопровождается ухудшением качества данных и снижением высоты радиозондирования. </a:t>
            </a:r>
          </a:p>
          <a:p>
            <a:r>
              <a:rPr lang="ru-RU" dirty="0"/>
              <a:t>Базовый индикатор качества по геопотенциалу (оценка</a:t>
            </a:r>
            <a:r>
              <a:rPr lang="ru-RU" baseline="0" dirty="0"/>
              <a:t> данных наблюдений относительно прогноза</a:t>
            </a:r>
            <a:r>
              <a:rPr lang="ru-RU" dirty="0"/>
              <a:t>) в 2025 году резко вырос до 38 метров, а в I полугодии 2026 года достиг 40 метров. Мы наблюдаем практически линейный ежегодный рост ошибки измерений</a:t>
            </a:r>
            <a:r>
              <a:rPr lang="ru-RU" baseline="0" dirty="0"/>
              <a:t> </a:t>
            </a:r>
            <a:r>
              <a:rPr lang="ru-RU" dirty="0"/>
              <a:t>начиная с 2020 года.</a:t>
            </a:r>
          </a:p>
          <a:p>
            <a:endParaRPr lang="ru-RU" dirty="0"/>
          </a:p>
          <a:p>
            <a:r>
              <a:rPr lang="ru-RU" dirty="0"/>
              <a:t>В 2025 году произошел рост количества случаев «сомнительных» станций, выборка которых происходит согласно критериям ВМО: с 19 случаев в 2024 году до 55 случаев в 2025</a:t>
            </a:r>
            <a:r>
              <a:rPr lang="en-US" baseline="0" dirty="0"/>
              <a:t> </a:t>
            </a:r>
            <a:r>
              <a:rPr lang="ru-RU" baseline="0" dirty="0"/>
              <a:t>г.</a:t>
            </a:r>
            <a:endParaRPr lang="ru-RU" strike="sngStrike" dirty="0"/>
          </a:p>
          <a:p>
            <a:endParaRPr lang="ru-RU" dirty="0"/>
          </a:p>
          <a:p>
            <a:r>
              <a:rPr lang="ru-RU" dirty="0"/>
              <a:t>Также отмечается ежегодное снижение высоты радиозондирования, если в 2019</a:t>
            </a:r>
            <a:r>
              <a:rPr lang="ru-RU" baseline="0" dirty="0"/>
              <a:t> году, была достигнута наибольшая среднегодовая высоте радиозондирования 27.1 км, то при ежегодном снижении в 1-м полугодии 2026 года средняя высота составила 24.8 км, и это с учетом того, что большая часть теплых месяцев уже прошла.</a:t>
            </a:r>
          </a:p>
          <a:p>
            <a:endParaRPr lang="ru-RU" baseline="0" dirty="0"/>
          </a:p>
          <a:p>
            <a:r>
              <a:rPr lang="ru-RU" baseline="0" dirty="0"/>
              <a:t>Причинами, которые влияют на все три показателя являются:</a:t>
            </a:r>
          </a:p>
          <a:p>
            <a:r>
              <a:rPr lang="ru-RU" baseline="0" dirty="0"/>
              <a:t>техническое состояние аэрологических комплексов на сети и качество радиозондов.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294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среднем по сети за 2025 год предполетный брак радиозондов составил 2,6 % или 1793 шт., а за 1 полугодие 2026 года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этот показатель составил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3,9 % или 1348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шт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и при сохранении тенденции к концу года брак может вырасти до 6-7%. Но если брак на земле – это дополнительные расходы производителей на гарантийный ремонт и логистику, то брак в полете (отказы радиозондов) – это уже недополученная информация или срывы наблюдений. 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2025 году отказало в полете 4 374 р/зонда, что составляет 6,6%, за первое полугодие 2026 года этот показатель достиг 2 684 р/зонда или 8,1 %, по итогам года, при сохранении тенденции количество отказавших в полете р/зондов может вырасти до 10%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Наиболее стабильным по качеству остается радиозонд  — МРЗ-3МК производства АО "Радий", составляющий около 70% парка. У него предполетный брак вырос незначительно — с 1,1 % до 2,2 %, а отказы в полете — с 5,5 % до 6,0 %.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Наблюдаемые изменения в показателях надежности радиозондов, мы в значительной степени связываем с объективными внешними факторами,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которые возникли после 2022 года, а именно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изменение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логистике поставки компонентов для производства радиозондов и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адаптацией производителей к новым поставщикам.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066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Парк средств зондирования в целом насчитывает 166 комплексов, в это число входят и неисправны комплексы, о демонтаже и списании которых в ЦАО информации не поступило:</a:t>
            </a:r>
          </a:p>
          <a:p>
            <a:r>
              <a:rPr lang="ru-RU" dirty="0"/>
              <a:t>Это радиолокационные комплексы:</a:t>
            </a:r>
          </a:p>
          <a:p>
            <a:r>
              <a:rPr lang="ru-RU" dirty="0"/>
              <a:t>- МАРЛ-А, которые установлены до 2012 года, в оперативной работе периодически задействуется 40 из которых 23 являются единственными</a:t>
            </a:r>
          </a:p>
          <a:p>
            <a:r>
              <a:rPr lang="ru-RU" dirty="0"/>
              <a:t>- Вектор-М, которые установлены, в три этапа до 2012 года, с 2017 по 2021 год и с 2025 и по 2026 годы.</a:t>
            </a:r>
            <a:r>
              <a:rPr lang="ru-RU" baseline="0" dirty="0"/>
              <a:t> В настоящее время </a:t>
            </a:r>
            <a:r>
              <a:rPr lang="ru-RU" dirty="0"/>
              <a:t>5 комплексов 2 этапа неисправны больше месяца</a:t>
            </a:r>
          </a:p>
          <a:p>
            <a:r>
              <a:rPr lang="ru-RU" dirty="0"/>
              <a:t>- Вихрь, которые устанавливаются с конца 2021 года и по текущее время</a:t>
            </a:r>
          </a:p>
          <a:p>
            <a:endParaRPr lang="ru-RU" dirty="0"/>
          </a:p>
          <a:p>
            <a:r>
              <a:rPr lang="ru-RU" dirty="0"/>
              <a:t>Навигационные комплексы Полюс, которые устанавливаются на сеть с 2017 года, в основном являются дублирующими. И комплексы Полет, которые в настоящее время работают только в Колымском УГМС, дорабатывают имеющие остатки радиозондов и по нашей информации, производитель не планирует производить их в дальнейшем.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В целом по сети на 68 станция установлено</a:t>
            </a:r>
            <a:r>
              <a:rPr lang="ru-RU" baseline="0" dirty="0"/>
              <a:t> по 1 аэрологическому комплексу</a:t>
            </a:r>
            <a:r>
              <a:rPr lang="ru-RU" dirty="0"/>
              <a:t>. Это означает, что выход из строя комплекса на такой станции автоматически останавливает зондирование на продолжительное время. </a:t>
            </a:r>
          </a:p>
          <a:p>
            <a:endParaRPr lang="ru-RU" dirty="0"/>
          </a:p>
          <a:p>
            <a:r>
              <a:rPr lang="ru-RU" dirty="0"/>
              <a:t>В целом Сеть движется от модели «один комплекс на станцию» к модели обязательного резервирования (дублирования), но этот процесс идет слишком медленно.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44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Техническое состояние аэрологических комплексов на сети вызывает тревогу.</a:t>
            </a: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Статистика надежности или количество срывов на 1 установленный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аэрологический комплекс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 8 месяцев 2026 года показывает следующее:</a:t>
            </a: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Комплексы 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«Вихрь»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показывают эталонную надежность — всего 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0,2 пропуска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месяц на комплекс.</a:t>
            </a:r>
          </a:p>
          <a:p>
            <a:pPr rtl="0"/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«МАРЛ-А»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«Вектор-М»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первой очереди — по 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3,8 пропуска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месяц.</a:t>
            </a:r>
          </a:p>
          <a:p>
            <a:pPr rtl="0"/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«Вектор-М»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второй очереди — 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5,7 пропуска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месяц. Это критическая ненадежность.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 комплекса «МАРЛ-А» отработали два срока эксплуатации и нуждаются в срочной замене, также как 16 «Вектор-М» первой очереди (до 2012 года выпуска)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 коллапса сеть спасла программа развития АЗРФ, в результате которой с 2023 года было заменено 12 комплексов и закупки Росгидромета, в результате которой в 2025 и 2026 году было заменено 9 комплексов. В целом это 21 комплекс за 4 года.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поддержания сети в рабочем состоянии – необходима ежегодная замена до 10 комплексов, таким образом каждые 11-12 лет  сеть обновляла бы парк радиолокационных комплексов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касается  замены АРВК на АРНК, то это, по нашим оценкам финансово нецелесообразна из-за высокой стоимости навигационных зондов, которая практически в два раза выше локационных, однако 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использование АРНК в качестве резерва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это единственный верный путь обеспечения бесперебойности сети.</a:t>
            </a: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оценкам на 2023 год, расходы на приобретение навигационного аэрологического комплекса и радиозондов к нему за 10 лет составят 113 млн. рублей, для радиолокационного комплекса – эти расходы составят 72 млн. рублей. В ценах 2026 года – конечные цифры будут гораздо выше.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659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Нельзя не сказать о хронических проблемах, которые тянутся последние десятилетия.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Кадровый голод усугубляется. На смену опытным аэрологам приходят специалисты без профильного</a:t>
            </a:r>
            <a:r>
              <a:rPr lang="ru-RU" baseline="0" dirty="0"/>
              <a:t> образования. В крупных городах, на севере и востоке штаты станций часто не укомплектованы из-за неконкурентного уровня оплаты труды и отсутствия фонда служебного жилья. Для примера, штат нескольких станций по итогам методических инспекций.</a:t>
            </a:r>
          </a:p>
          <a:p>
            <a:endParaRPr lang="ru-RU" dirty="0"/>
          </a:p>
          <a:p>
            <a:r>
              <a:rPr lang="ru-RU" dirty="0"/>
              <a:t>- Инфраструктура многих АЭ находится в аварийном состоянии. Здания, построенные в 1950–1980-х годах, за время эксплуатации видели по большей части только косметический ремонт. Для примера – газогенераторное здание Читы и Норильска.</a:t>
            </a:r>
          </a:p>
          <a:p>
            <a:endParaRPr lang="ru-RU" dirty="0"/>
          </a:p>
          <a:p>
            <a:r>
              <a:rPr lang="ru-RU" dirty="0"/>
              <a:t>Добыча водорода на 105 станциях ведется устаревшим </a:t>
            </a:r>
            <a:r>
              <a:rPr lang="ru-RU" dirty="0" err="1"/>
              <a:t>силколевым</a:t>
            </a:r>
            <a:r>
              <a:rPr lang="ru-RU" dirty="0"/>
              <a:t> методом. Это тяжелый ручной труд, опасное производство, неэкологичная технология, требующая паспортизации и утилизации отходов.</a:t>
            </a:r>
          </a:p>
          <a:p>
            <a:r>
              <a:rPr lang="ru-RU" dirty="0"/>
              <a:t>На трех станция дорабатывают свой век французские генераторы водорода, на двух, а в ближайшее время таких станций станет 3 работают отечественные генераторы водорода типа </a:t>
            </a:r>
            <a:r>
              <a:rPr lang="en-US" dirty="0"/>
              <a:t>H2box </a:t>
            </a:r>
            <a:r>
              <a:rPr lang="ru-RU" dirty="0"/>
              <a:t>и</a:t>
            </a:r>
            <a:r>
              <a:rPr lang="ru-RU" baseline="0" dirty="0"/>
              <a:t> </a:t>
            </a:r>
            <a:r>
              <a:rPr lang="en-US" baseline="0" dirty="0" err="1"/>
              <a:t>HyLab</a:t>
            </a:r>
            <a:r>
              <a:rPr lang="en-US" baseline="0" dirty="0"/>
              <a:t> </a:t>
            </a:r>
            <a:r>
              <a:rPr lang="ru-RU" b="0" u="none" strike="noStrike" dirty="0"/>
              <a:t>на 2-3 станциях используют гелий или водород в баллонах.</a:t>
            </a:r>
          </a:p>
          <a:p>
            <a:r>
              <a:rPr lang="ru-RU" dirty="0"/>
              <a:t>Внедрению генераторов</a:t>
            </a:r>
            <a:r>
              <a:rPr lang="ru-RU" baseline="0" dirty="0"/>
              <a:t> водорода электролизного типа </a:t>
            </a:r>
            <a:r>
              <a:rPr lang="ru-RU" dirty="0"/>
              <a:t>мешает отсталая инфраструктура — отсутствие теплых помещений, которые не отвечают современным требованиям по безопасности для опасных производств, водоснабжения и водоотведения, а в некоторых местах нет электрических мощностей. Сегодня на совещании у нас присутствуют представили двух компаний, которые могут предложить готовые решения по добыче водорода. </a:t>
            </a:r>
          </a:p>
          <a:p>
            <a:endParaRPr lang="ru-RU" dirty="0"/>
          </a:p>
          <a:p>
            <a:r>
              <a:rPr lang="ru-RU" dirty="0"/>
              <a:t>Новым вызовом с 2022  года стало появление радиопомех для радиолокационных и навигационных комплексов. В августе 2026 года станция Пермь ни произвела ни одного наблюдения, но при этом были израсходованы аэрологические материалы в полном объеме. Также нерегулярно производятся наблюдения или</a:t>
            </a:r>
            <a:r>
              <a:rPr lang="ru-RU" baseline="0" dirty="0"/>
              <a:t> радиозонды не достигают высоты разрыва оболочек</a:t>
            </a:r>
            <a:r>
              <a:rPr lang="ru-RU" dirty="0"/>
              <a:t> на АЭ Курск, Воронеж, Нижний Новгород, в прошлом месяце этот список пополнила станция Чита.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978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Нам видится</a:t>
            </a:r>
            <a:r>
              <a:rPr lang="ru-RU" baseline="0" dirty="0">
                <a:latin typeface="Arial" panose="020B0604020202020204" pitchFamily="34" charset="0"/>
                <a:cs typeface="Arial" panose="020B0604020202020204" pitchFamily="34" charset="0"/>
              </a:rPr>
              <a:t> следующие направления развития аэрологических наблюдений на сети Росгидромета: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Сравнительный анализ аэрологических данных полученный от «аналоговых» и «цифровых» радиозондов показал, что ошибка измерения геопотенциала при применении «цифровых» зондов меньше на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10-15</a:t>
            </a:r>
            <a:r>
              <a:rPr lang="ru-RU" b="1" u="sng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ru-RU" b="0" u="none" dirty="0">
                <a:latin typeface="Arial" panose="020B0604020202020204" pitchFamily="34" charset="0"/>
                <a:cs typeface="Arial" panose="020B0604020202020204" pitchFamily="34" charset="0"/>
              </a:rPr>
              <a:t>чем при применении «аналоговых», кроме того, «цифровые» радиозонды позволяют получить более подробные данные о вертикальном распределении </a:t>
            </a:r>
            <a:r>
              <a:rPr lang="ru-RU" b="0" u="none" dirty="0" err="1">
                <a:latin typeface="Arial" panose="020B0604020202020204" pitchFamily="34" charset="0"/>
                <a:cs typeface="Arial" panose="020B0604020202020204" pitchFamily="34" charset="0"/>
              </a:rPr>
              <a:t>метеовеличин</a:t>
            </a:r>
            <a:r>
              <a:rPr lang="ru-RU" b="0" u="none" dirty="0">
                <a:latin typeface="Arial" panose="020B0604020202020204" pitchFamily="34" charset="0"/>
                <a:cs typeface="Arial" panose="020B0604020202020204" pitchFamily="34" charset="0"/>
              </a:rPr>
              <a:t>, цифровые радиозонды более помехоустойчивые. Стоимость обоих типов радиозондов практически одинаковая. Применение цифровых радиозондов соответствует рекомендациям ВМО о частоте измерений при аэрологических наблюдениях и требованиям РД 52.18.761-2025 (Средства</a:t>
            </a:r>
            <a:r>
              <a:rPr lang="ru-RU" b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 измерений гидрометеорологического назначения сетевые, Общие технические требования).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u="none" baseline="0" dirty="0">
                <a:latin typeface="Arial" panose="020B0604020202020204" pitchFamily="34" charset="0"/>
                <a:cs typeface="Arial" panose="020B0604020202020204" pitchFamily="34" charset="0"/>
              </a:rPr>
              <a:t>Предлагаем данный вопрос обсудить сегодня на круглом столе и внести в протокол, как одно из решений. </a:t>
            </a:r>
            <a:endParaRPr lang="ru-RU" b="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/>
              <a:t>В рамках проекта развития Арктического региона Российской Федерации предлагается возобновить аэрологические наблюдения в районе Анадыря Чукотское УГМС, Корф Камчатского УГМС, что позволит увеличить плотность сети в данном регионе и обеспечить синоптические центры необходимыми данными вдоль Северного морского пути.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Принимая во внимание высокую стоимость владения и эксплуатации навигационного комплекса, наличие радиопомех с которыми Росгидромету крайне трудно бороться, необходима замена 4 навигационных комплексов на радиолокационные: Нижний Новгород, Пермь, Барабинск, Белогорск.</a:t>
            </a:r>
          </a:p>
          <a:p>
            <a:endParaRPr lang="ru-RU" dirty="0"/>
          </a:p>
          <a:p>
            <a:r>
              <a:rPr lang="ru-RU" dirty="0"/>
              <a:t>Внедрение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беспилотных летательных аппаратов для проведения учащенного зондирования до высоты 2-3 км, что позволит повысить качество прогнозов неблагоприятных метеорологических условиях.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Аэрологические станции, которые расположенные в крупных городах сталкиваются с проблемами застройки прилегающих территорий высотными зданиями, что приводит к закрытию горизонта и невозможности проведения радиозондирования до максимальной высоты подъема радиозонда. Также крупные города являются источниками радиопомех, источники которых в некоторых случаях либо невозможно установить, либо невозможно устранить. Все это приводит к снижению объемов получаемых аэрологических данных и снижению их качества. Считаем, что нужна комплексная программа по переносу аэрологических станций за пределы крупных городов.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230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Аэрологическая сеть продолжает функционировать, обеспечивая страну критически важной информацией о состоянии атмосферы. Коллективы аэрологических станций и сотрудники УГМС, несмотря на объективные финансово-экономические ограничения и технические сложности, в целом справляются с задачей выполнения Плана радиозондирования.</a:t>
            </a:r>
          </a:p>
          <a:p>
            <a:pPr rtl="0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Однако удержание сети на текущем уровне достигается за счет предельного напряжения сил. Для предотвращения необратимой деградации сети требуются не точечные, а системные решения и целевое финансирование. Без этого к 2030 году сеть может потерять до 20–25 % своего потенциала, что недопустимо в условиях растущих требований к качеству метеорологического обслуживания потребителей.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89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Доклад окончен. Спасибо за внимание, готов ответить на Ваши вопросы!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236F7-84B5-48F5-A930-E7CE6148B73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126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820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60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91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741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704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617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63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8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79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954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E0067-17F7-44A9-8C37-7372FA94D34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9273E-8A1B-44CC-B90D-BFBE0CC656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038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6750" y="1019175"/>
            <a:ext cx="10706099" cy="313848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Состояние и перспективы развития аэрологических наблюдений на сети Росгидромета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52562" y="5011738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Докладчик: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Врио</a:t>
            </a:r>
            <a:r>
              <a:rPr lang="ru-RU" dirty="0"/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начальника НТЦР Фоменко Владимир Леонидович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ФГБУ «Центральная аэрологическая обсерватория»  Росгидромет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15 сентября 2026 г.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74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30628"/>
            <a:ext cx="9144000" cy="826343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Рейтинг станций</a:t>
            </a:r>
          </a:p>
        </p:txBody>
      </p:sp>
      <p:sp>
        <p:nvSpPr>
          <p:cNvPr id="4" name="Объект 3"/>
          <p:cNvSpPr>
            <a:spLocks noGrp="1"/>
          </p:cNvSpPr>
          <p:nvPr>
            <p:ph type="subTitle" idx="1"/>
          </p:nvPr>
        </p:nvSpPr>
        <p:spPr>
          <a:xfrm>
            <a:off x="188686" y="1538514"/>
            <a:ext cx="11277600" cy="49493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По итогам работы в 2025 году определены лидеры рейтинга аэрологических станций ФГБУ «ЦАО»: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2313" lvl="0" indent="-7938" algn="just">
              <a:tabLst>
                <a:tab pos="1169988" algn="l"/>
              </a:tabLs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первое место — станция Омск,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2313" lvl="0" indent="-7938" algn="just">
              <a:tabLst>
                <a:tab pos="1169988" algn="l"/>
              </a:tabLs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второе место — станция Печора,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2313" lvl="0" indent="-7938" algn="just">
              <a:tabLst>
                <a:tab pos="1254125" algn="l"/>
              </a:tabLs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третье место (разделили) — станции Алдан и Мурманск.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993936A-B5B6-4886-94BB-FA42DB6E2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45" y="2610272"/>
            <a:ext cx="10821910" cy="370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9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1512" y="114300"/>
            <a:ext cx="10706099" cy="897377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Аэрологическая сеть Росгидромета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2" y="2153347"/>
            <a:ext cx="11763375" cy="349207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2025 и в 2026 годах:</a:t>
            </a:r>
          </a:p>
          <a:p>
            <a:pPr marL="342900" indent="-168275" algn="just"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113 «базовых» АЭ на территории РФ + 4 высокоширотные (Антарктика, Арктика + ЛСП «Северный полюс»)</a:t>
            </a:r>
          </a:p>
          <a:p>
            <a:pPr marL="342900" indent="-168275" algn="just"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Законсервировано 4 станции.</a:t>
            </a:r>
            <a:endParaRPr lang="ru-RU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2027 год:</a:t>
            </a:r>
          </a:p>
          <a:p>
            <a:pPr marL="363538" indent="-188913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- 112 «базовых» АЭ на территории РФ + 4 высокоширотные (Антарктика, Арктика + ЛСП «Северный полюс»)</a:t>
            </a:r>
          </a:p>
          <a:p>
            <a:pPr marL="363538" indent="-188913"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Законсервировано 5 станций</a:t>
            </a:r>
            <a:endParaRPr lang="ru-RU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E7933EF-E0EE-4E29-8EEC-750DA1076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387" y="1121361"/>
            <a:ext cx="9809300" cy="555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7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Выполнение Плана радиозондирования (динамика 2018–2026)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702266" y="5811679"/>
            <a:ext cx="5157787" cy="823912"/>
          </a:xfrm>
        </p:spPr>
        <p:txBody>
          <a:bodyPr>
            <a:normAutofit fontScale="70000" lnSpcReduction="20000"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 8 лет сеть потеряла эквивалент крупного УГМС (~30 выпусков/сутки)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мае–августе 2026 г. одновременно простаивало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6–8 АЭ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30137566"/>
              </p:ext>
            </p:extLst>
          </p:nvPr>
        </p:nvGraphicFramePr>
        <p:xfrm>
          <a:off x="115383" y="1694816"/>
          <a:ext cx="5157528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1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19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191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 плана, %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Выпусков в сутки</a:t>
                      </a:r>
                    </a:p>
                  </a:txBody>
                  <a:tcPr marL="69221" marR="69221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96,9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220,8</a:t>
                      </a:r>
                    </a:p>
                  </a:txBody>
                  <a:tcPr marL="69221" marR="69221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95,9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218,6</a:t>
                      </a:r>
                    </a:p>
                  </a:txBody>
                  <a:tcPr marL="69221" marR="69221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91,8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209,3</a:t>
                      </a:r>
                    </a:p>
                  </a:txBody>
                  <a:tcPr marL="69221" marR="69221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88,5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200,1</a:t>
                      </a:r>
                    </a:p>
                  </a:txBody>
                  <a:tcPr marL="69221" marR="69221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87,4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194,9</a:t>
                      </a:r>
                    </a:p>
                  </a:txBody>
                  <a:tcPr marL="69221" marR="69221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ru-RU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пол. 2026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85,0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189,3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221" marR="69221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ru-RU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Август 2026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80,3</a:t>
                      </a:r>
                    </a:p>
                  </a:txBody>
                  <a:tcPr marL="69221" marR="692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180,0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221" marR="69221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Объект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10365049"/>
              </p:ext>
            </p:extLst>
          </p:nvPr>
        </p:nvGraphicFramePr>
        <p:xfrm>
          <a:off x="3237707" y="1736169"/>
          <a:ext cx="8622346" cy="5121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768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75" y="0"/>
            <a:ext cx="10515600" cy="103187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причин невыпусков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-2375576" y="7417746"/>
            <a:ext cx="5725201" cy="823912"/>
          </a:xfrm>
        </p:spPr>
        <p:txBody>
          <a:bodyPr>
            <a:noAutofit/>
          </a:bodyPr>
          <a:lstStyle/>
          <a:p>
            <a:r>
              <a:rPr lang="ru-RU" sz="1500" b="0" dirty="0">
                <a:latin typeface="Arial" panose="020B0604020202020204" pitchFamily="34" charset="0"/>
                <a:cs typeface="Arial" panose="020B0604020202020204" pitchFamily="34" charset="0"/>
              </a:rPr>
              <a:t>В апреле 2026 г. доля «нет р/зондов» достигала пика — 43 %</a:t>
            </a:r>
          </a:p>
          <a:p>
            <a:r>
              <a:rPr lang="ru-RU" sz="1500" b="0" dirty="0">
                <a:latin typeface="Arial" panose="020B0604020202020204" pitchFamily="34" charset="0"/>
                <a:cs typeface="Arial" panose="020B0604020202020204" pitchFamily="34" charset="0"/>
              </a:rPr>
              <a:t>Количество срывов «запреты» и «радиопомехи» — увеличивается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85096283"/>
              </p:ext>
            </p:extLst>
          </p:nvPr>
        </p:nvGraphicFramePr>
        <p:xfrm>
          <a:off x="48864" y="787670"/>
          <a:ext cx="9976020" cy="607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54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330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287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287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301031"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Причина</a:t>
                      </a: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r>
                        <a:rPr lang="ru-RU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год, %</a:t>
                      </a:r>
                      <a:endParaRPr lang="en-US" baseline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случае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Первое полугодие 2025 г,</a:t>
                      </a:r>
                      <a:r>
                        <a:rPr lang="ru-RU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случае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Первое полугодие 2026 г,</a:t>
                      </a:r>
                      <a:r>
                        <a:rPr lang="ru-RU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случае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055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Отказ оборудования</a:t>
                      </a: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~4</a:t>
                      </a:r>
                      <a:r>
                        <a:rPr lang="en-US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750 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2 220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2 120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055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р/зондов</a:t>
                      </a: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~2 020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~950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~1 880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055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Запрет ЕС ОрВД</a:t>
                      </a: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</a:t>
                      </a:r>
                      <a:r>
                        <a:rPr lang="en-US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350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~420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~1 090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055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водорода</a:t>
                      </a: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~100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~85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~420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0055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Метеоусловия</a:t>
                      </a: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~870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~450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~420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00555"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Плановые</a:t>
                      </a:r>
                      <a:r>
                        <a:rPr lang="ru-RU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работы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~1 150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~305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~120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65969">
                <a:tc>
                  <a:txBody>
                    <a:bodyPr/>
                    <a:lstStyle/>
                    <a:p>
                      <a:pPr algn="ctr" rtl="0"/>
                      <a:r>
                        <a:rPr lang="ru-RU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~10</a:t>
                      </a:r>
                      <a:r>
                        <a:rPr lang="en-US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250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~4 430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~6 050</a:t>
                      </a:r>
                      <a:endParaRPr lang="ru-RU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758" marR="74758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9" name="Объект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90570407"/>
              </p:ext>
            </p:extLst>
          </p:nvPr>
        </p:nvGraphicFramePr>
        <p:xfrm>
          <a:off x="3545701" y="845318"/>
          <a:ext cx="8400585" cy="5955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610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93027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Качество данных наблюдений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75255578"/>
              </p:ext>
            </p:extLst>
          </p:nvPr>
        </p:nvGraphicFramePr>
        <p:xfrm>
          <a:off x="245328" y="1281111"/>
          <a:ext cx="11731080" cy="3497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63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678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238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915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6781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31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4113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4113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9714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01180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1011804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874411">
                <a:tc>
                  <a:txBody>
                    <a:bodyPr/>
                    <a:lstStyle/>
                    <a:p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I-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74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Геопотенциал, м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74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«Сомнительные» станции, случаи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925435472"/>
                  </a:ext>
                </a:extLst>
              </a:tr>
              <a:tr h="8744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Высота зондирования, км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26,3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26,7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27,1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26,9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26,8</a:t>
                      </a:r>
                    </a:p>
                  </a:txBody>
                  <a:tcPr marL="6985" marR="6985" marT="698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26,3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25,1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24.8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925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922" y="1"/>
            <a:ext cx="10308466" cy="10414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Качество радиозондов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0988" y="2228046"/>
            <a:ext cx="11633200" cy="3654738"/>
          </a:xfrm>
        </p:spPr>
        <p:txBody>
          <a:bodyPr>
            <a:normAutofit/>
          </a:bodyPr>
          <a:lstStyle/>
          <a:p>
            <a:r>
              <a:rPr lang="ru-RU" sz="2800" dirty="0"/>
              <a:t>В среднем по сети за 2025 год:</a:t>
            </a:r>
            <a:endParaRPr lang="ru-RU" sz="2800" b="0" dirty="0"/>
          </a:p>
          <a:p>
            <a:pPr marL="703263" indent="-342900">
              <a:buFont typeface="Arial" panose="020B0604020202020204" pitchFamily="34" charset="0"/>
              <a:buChar char="•"/>
            </a:pPr>
            <a:r>
              <a:rPr lang="ru-RU" b="0" dirty="0"/>
              <a:t>проверено 68 102 радиозонда, предполетный брак — </a:t>
            </a:r>
            <a:r>
              <a:rPr lang="ru-RU" dirty="0"/>
              <a:t>2,6 %</a:t>
            </a:r>
            <a:r>
              <a:rPr lang="ru-RU" b="0" dirty="0"/>
              <a:t> (1 793 шт.)</a:t>
            </a:r>
          </a:p>
          <a:p>
            <a:pPr marL="703263" indent="-342900">
              <a:buFont typeface="Arial" panose="020B0604020202020204" pitchFamily="34" charset="0"/>
              <a:buChar char="•"/>
            </a:pPr>
            <a:r>
              <a:rPr lang="ru-RU" b="0" dirty="0"/>
              <a:t>выпущено в полет 66 309 радиозондов, отказы в полете — </a:t>
            </a:r>
            <a:r>
              <a:rPr lang="ru-RU" dirty="0"/>
              <a:t>6,6 %</a:t>
            </a:r>
            <a:r>
              <a:rPr lang="ru-RU" b="0" dirty="0"/>
              <a:t> (4 374 шт.)</a:t>
            </a:r>
          </a:p>
          <a:p>
            <a:pPr marL="360363"/>
            <a:endParaRPr lang="ru-RU" b="0" dirty="0"/>
          </a:p>
          <a:p>
            <a:r>
              <a:rPr lang="ru-RU" sz="2800" dirty="0"/>
              <a:t>В среднем по сети за </a:t>
            </a:r>
            <a:r>
              <a:rPr lang="ru-RU" sz="2800" u="sng" dirty="0"/>
              <a:t>I полугодие </a:t>
            </a:r>
            <a:r>
              <a:rPr lang="ru-RU" sz="2800" dirty="0"/>
              <a:t>2026 года:</a:t>
            </a:r>
            <a:endParaRPr lang="ru-RU" sz="2800" b="0" dirty="0"/>
          </a:p>
          <a:p>
            <a:pPr marL="703263" indent="-342900">
              <a:buFont typeface="Arial" panose="020B0604020202020204" pitchFamily="34" charset="0"/>
              <a:buChar char="•"/>
            </a:pPr>
            <a:r>
              <a:rPr lang="ru-RU" b="0" dirty="0"/>
              <a:t>проверено 34 235 радиозондов, предполетный брак — </a:t>
            </a:r>
            <a:r>
              <a:rPr lang="ru-RU" dirty="0"/>
              <a:t>3,9 %</a:t>
            </a:r>
            <a:r>
              <a:rPr lang="ru-RU" b="0" dirty="0"/>
              <a:t> (1 348 шт.)</a:t>
            </a:r>
          </a:p>
          <a:p>
            <a:pPr marL="703263" indent="-342900">
              <a:buFont typeface="Arial" panose="020B0604020202020204" pitchFamily="34" charset="0"/>
              <a:buChar char="•"/>
            </a:pPr>
            <a:r>
              <a:rPr lang="ru-RU" b="0" dirty="0"/>
              <a:t>выпущено в полет 32 887 радиозондов, отказы в полете — </a:t>
            </a:r>
            <a:r>
              <a:rPr lang="ru-RU" dirty="0"/>
              <a:t>8,2 %</a:t>
            </a:r>
            <a:r>
              <a:rPr lang="ru-RU" b="0" dirty="0"/>
              <a:t> (2 684 шт.)</a:t>
            </a:r>
          </a:p>
          <a:p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869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1512" y="114300"/>
            <a:ext cx="10706099" cy="897377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Состав парка аэрологических комплексов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9771" y="1570251"/>
            <a:ext cx="10217840" cy="4448175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Парк средств зондирования на конец 2025 г.: 166 комплексов</a:t>
            </a: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«МАРЛ-А» — 40 шт. (23 единственные) </a:t>
            </a:r>
          </a:p>
          <a:p>
            <a:pPr marL="1258888" lvl="2" indent="-357188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«Вектор-М» (старые, до 2012 г.) — 21 шт. (16 комплексов единственные)</a:t>
            </a: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«Вектор-М» (новые, Проект-2) — 31 шт.</a:t>
            </a: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«Вихрь» — 29 шт.</a:t>
            </a: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«Полюс» — 19 шт.</a:t>
            </a: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«Полет»  — 26 шт.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Станций с единственным комплексом — 68 АЭ</a:t>
            </a:r>
          </a:p>
        </p:txBody>
      </p:sp>
    </p:spTree>
    <p:extLst>
      <p:ext uri="{BB962C8B-B14F-4D97-AF65-F5344CB8AC3E}">
        <p14:creationId xmlns:p14="http://schemas.microsoft.com/office/powerpoint/2010/main" val="871002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1019175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Техническое состояние парка АРВК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27127795"/>
              </p:ext>
            </p:extLst>
          </p:nvPr>
        </p:nvGraphicFramePr>
        <p:xfrm>
          <a:off x="2440432" y="1527969"/>
          <a:ext cx="7212710" cy="3552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0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26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724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 АРВК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Пропусков </a:t>
                      </a:r>
                    </a:p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месяц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7246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«Вихрь»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7246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«МАРЛ-А» (Проект-1)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246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«Вектор-М» (Проект-1)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72465"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«Вектор-М» (Проект-2)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DB67D3A-332C-42B9-B8BB-B96BCB7D029D}"/>
              </a:ext>
            </a:extLst>
          </p:cNvPr>
          <p:cNvSpPr txBox="1"/>
          <p:nvPr/>
        </p:nvSpPr>
        <p:spPr>
          <a:xfrm>
            <a:off x="836612" y="5820420"/>
            <a:ext cx="96824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Для поддержания сети в рабочем состоянии – необходима ежегодная замена до 10 комплексов.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64D2A95-937A-4F9C-92AC-877BFF1A8924}"/>
              </a:ext>
            </a:extLst>
          </p:cNvPr>
          <p:cNvSpPr txBox="1"/>
          <p:nvPr/>
        </p:nvSpPr>
        <p:spPr>
          <a:xfrm>
            <a:off x="5603944" y="5358755"/>
            <a:ext cx="57514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 2023 года был заменен 21 комплекс.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682170D-67B7-4DCD-B884-ABBF5D6DA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66" y="638175"/>
            <a:ext cx="10646948" cy="613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1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9032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Хронические и новые проблемы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075544"/>
            <a:ext cx="10770152" cy="36866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Кадровый голод.</a:t>
            </a:r>
          </a:p>
          <a:p>
            <a:pPr>
              <a:lnSpc>
                <a:spcPct val="150000"/>
              </a:lnSpc>
            </a:pPr>
            <a:r>
              <a:rPr lang="ru-RU" dirty="0"/>
              <a:t>Служебно-бытовые здания: построены в 1950–1980 гг., многие в аварийном состоянии</a:t>
            </a:r>
          </a:p>
          <a:p>
            <a:pPr>
              <a:lnSpc>
                <a:spcPct val="150000"/>
              </a:lnSpc>
            </a:pPr>
            <a:r>
              <a:rPr lang="ru-RU" dirty="0"/>
              <a:t>Отсталая технология газодобывания</a:t>
            </a:r>
          </a:p>
          <a:p>
            <a:pPr>
              <a:lnSpc>
                <a:spcPct val="150000"/>
              </a:lnSpc>
            </a:pPr>
            <a:r>
              <a:rPr lang="ru-RU" dirty="0"/>
              <a:t>Помехи для радиолокационных и навигационных комплексов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675" y="1349113"/>
            <a:ext cx="8221222" cy="37533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054" y="3573546"/>
            <a:ext cx="7802064" cy="29150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348" y="2191656"/>
            <a:ext cx="8845651" cy="39805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2" y="798286"/>
            <a:ext cx="4534338" cy="60597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383" y="705776"/>
            <a:ext cx="4603560" cy="61522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486" y="705776"/>
            <a:ext cx="8186057" cy="6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5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03187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Перспективы развития аэрологических наблюдений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13688" y="7027863"/>
            <a:ext cx="5157787" cy="823912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5450" y="1655693"/>
            <a:ext cx="11341100" cy="4254777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отказ от «аналоговых» радиозондов в пользу «цифровых»,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возобновление наблюдений на закрытых АЭ,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замена навигационных комплексов радиолокационными,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дополнительные учащенные наблюдения приземного слоя до высоты 2-3 км с применением беспилотных летательных аппаратов,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программа переноса АЭ из крупных городов,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619" y="1031875"/>
            <a:ext cx="7738381" cy="472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39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91757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</a:p>
        </p:txBody>
      </p:sp>
      <p:sp>
        <p:nvSpPr>
          <p:cNvPr id="7" name="Rectangle 1"/>
          <p:cNvSpPr>
            <a:spLocks noGrp="1" noChangeArrowheads="1"/>
          </p:cNvSpPr>
          <p:nvPr>
            <p:ph sz="half" idx="2"/>
          </p:nvPr>
        </p:nvSpPr>
        <p:spPr bwMode="auto">
          <a:xfrm>
            <a:off x="0" y="1697341"/>
            <a:ext cx="11984038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«Аэрологическая сеть продолжает функционировать, обеспечивая страну критически важной  информацией. Однако удержание её на текущем уровне достигается за счет предельного напряжения сил коллективов УГМС и ЦАО.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Для предотвращения необратимой деградации сети требуются не точечные, а системные решения и целевое финансирование. Без этого к 2030 году сеть может потерять до 20–25 % своего потенциала».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865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0938" y="2841625"/>
            <a:ext cx="6532562" cy="1325563"/>
          </a:xfrm>
        </p:spPr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 </a:t>
            </a:r>
          </a:p>
        </p:txBody>
      </p:sp>
    </p:spTree>
    <p:extLst>
      <p:ext uri="{BB962C8B-B14F-4D97-AF65-F5344CB8AC3E}">
        <p14:creationId xmlns:p14="http://schemas.microsoft.com/office/powerpoint/2010/main" val="39604805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1963</TotalTime>
  <Words>2997</Words>
  <Application>Microsoft Office PowerPoint</Application>
  <PresentationFormat>Широкоэкранный</PresentationFormat>
  <Paragraphs>342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Состояние и перспективы развития аэрологических наблюдений на сети Росгидромета</vt:lpstr>
      <vt:lpstr>Рейтинг станций</vt:lpstr>
      <vt:lpstr>Аэрологическая сеть Росгидромета</vt:lpstr>
      <vt:lpstr>Выполнение Плана радиозондирования (динамика 2018–2026)</vt:lpstr>
      <vt:lpstr>Структура причин невыпусков</vt:lpstr>
      <vt:lpstr>Качество данных наблюдений</vt:lpstr>
      <vt:lpstr>Качество радиозондов</vt:lpstr>
      <vt:lpstr>Состав парка аэрологических комплексов</vt:lpstr>
      <vt:lpstr>Техническое состояние парка АРВК</vt:lpstr>
      <vt:lpstr>Хронические и новые проблемы</vt:lpstr>
      <vt:lpstr>Перспективы развития аэрологических наблюдений</vt:lpstr>
      <vt:lpstr>Заключение</vt:lpstr>
      <vt:lpstr>Спасибо за внимание!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Состояние и перспективы развития аэрологических наблюдений на сети Росгидромета</dc:title>
  <dc:creator>Пользователь Windows</dc:creator>
  <cp:lastModifiedBy>Пользователь Windows</cp:lastModifiedBy>
  <cp:revision>89</cp:revision>
  <dcterms:created xsi:type="dcterms:W3CDTF">2026-09-07T13:37:11Z</dcterms:created>
  <dcterms:modified xsi:type="dcterms:W3CDTF">2026-09-22T08:52:32Z</dcterms:modified>
</cp:coreProperties>
</file>