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6" r:id="rId1"/>
  </p:sldMasterIdLst>
  <p:notesMasterIdLst>
    <p:notesMasterId r:id="rId21"/>
  </p:notesMasterIdLst>
  <p:sldIdLst>
    <p:sldId id="258" r:id="rId2"/>
    <p:sldId id="297" r:id="rId3"/>
    <p:sldId id="265" r:id="rId4"/>
    <p:sldId id="291" r:id="rId5"/>
    <p:sldId id="292" r:id="rId6"/>
    <p:sldId id="293" r:id="rId7"/>
    <p:sldId id="294" r:id="rId8"/>
    <p:sldId id="298" r:id="rId9"/>
    <p:sldId id="299" r:id="rId10"/>
    <p:sldId id="300" r:id="rId11"/>
    <p:sldId id="301" r:id="rId12"/>
    <p:sldId id="302" r:id="rId13"/>
    <p:sldId id="303" r:id="rId14"/>
    <p:sldId id="305" r:id="rId15"/>
    <p:sldId id="304" r:id="rId16"/>
    <p:sldId id="306" r:id="rId17"/>
    <p:sldId id="307" r:id="rId18"/>
    <p:sldId id="308" r:id="rId19"/>
    <p:sldId id="296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76" autoAdjust="0"/>
    <p:restoredTop sz="94660"/>
  </p:normalViewPr>
  <p:slideViewPr>
    <p:cSldViewPr>
      <p:cViewPr varScale="1">
        <p:scale>
          <a:sx n="113" d="100"/>
          <a:sy n="113" d="100"/>
        </p:scale>
        <p:origin x="133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BD2DF75-10D9-9A35-64E2-51FA7370CFD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EFC5228-11CD-AFDD-15E5-EEE1B1D74D7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D3C724A-9C7A-40B7-87F7-30CE051F8FDE}" type="datetimeFigureOut">
              <a:rPr lang="ru-RU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4" name="Образ слайда 3">
            <a:extLst>
              <a:ext uri="{FF2B5EF4-FFF2-40B4-BE49-F238E27FC236}">
                <a16:creationId xmlns:a16="http://schemas.microsoft.com/office/drawing/2014/main" id="{6E9D786C-7FE1-FCA3-A64B-E7ECEA72D6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>
            <a:extLst>
              <a:ext uri="{FF2B5EF4-FFF2-40B4-BE49-F238E27FC236}">
                <a16:creationId xmlns:a16="http://schemas.microsoft.com/office/drawing/2014/main" id="{7B7F4EED-6865-638D-FCCD-30F6BF0A91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69B631D-81A2-EFB1-75DD-1B6AFB8A97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64462F6-BFF3-4F14-046B-3A3027B97A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4718658-54F7-4EC5-B76F-8D1B21F7B8C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>
            <a:extLst>
              <a:ext uri="{FF2B5EF4-FFF2-40B4-BE49-F238E27FC236}">
                <a16:creationId xmlns:a16="http://schemas.microsoft.com/office/drawing/2014/main" id="{D8ADA069-F373-E9D4-AE97-6B66536855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>
            <a:extLst>
              <a:ext uri="{FF2B5EF4-FFF2-40B4-BE49-F238E27FC236}">
                <a16:creationId xmlns:a16="http://schemas.microsoft.com/office/drawing/2014/main" id="{C47B3065-7EAC-112A-1952-FBC6C797FF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8196" name="Номер слайда 3">
            <a:extLst>
              <a:ext uri="{FF2B5EF4-FFF2-40B4-BE49-F238E27FC236}">
                <a16:creationId xmlns:a16="http://schemas.microsoft.com/office/drawing/2014/main" id="{6845145D-261E-7DB0-5F13-C9C1F2B370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7930C5B-CD62-463C-A179-5940338C8EA7}" type="slidenum">
              <a:rPr lang="ru-RU" altLang="ru-RU"/>
              <a:pPr/>
              <a:t>6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2B0A1A-3D64-E68F-7EB6-44F025F8FF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0025EE4-BFAE-E4C8-9ECF-72E20F64B2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732092-8D16-F144-3816-848C85B15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C4A0B3-DF20-4E3C-8FF5-7208D0DC5672}" type="datetime1">
              <a:rPr lang="ru-RU" smtClean="0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A2BFA1-E8EE-10D5-1BA2-BE69E88C8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A46449-F7ED-63A9-1F7A-BF6C0010D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884763-BFED-40C2-AE61-275C4A1B751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69582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02D57A-CDBF-AEFD-6EF8-9711EAF80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EEE7B0B-C982-EBC9-7FC3-45F9B7EB1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13FFDAD-2FE2-0CE1-87DA-372F0E35F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83E09C8-1F21-45DD-8A8B-2C54C3328FBD}" type="datetime1">
              <a:rPr lang="ru-RU" smtClean="0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ADB485-7FC8-83FB-89C4-7177E6797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29BFBD-A6E6-502E-9E32-F3EB792D1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7A7B39-4433-4BD7-BD92-6C878E76339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68132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E08302-D3AD-3D8E-19E2-7B9F5D8E7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0B863ED-A601-42D1-1CC9-AB042664E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B24A277-AC61-77D8-9F0F-CC98AFB3DA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638267-9BAF-4630-8F5B-0E820DD34F07}" type="datetime1">
              <a:rPr lang="ru-RU" smtClean="0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9786E5-53E1-6B40-C56E-0841DA131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2DB0C6E-5737-532B-7196-466918B4F0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3A86FC-A625-4339-BF34-BEF2EE1048F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141531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209E80-1F65-6BA3-2D90-F99584BB9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6E666B5-5782-1783-736A-3E9134B0F3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401B27D-5001-5CCA-4FFB-BB13C7C7F6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E2CFE8-A39F-1C03-62D9-EF168BDC9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53E770-94FF-4120-A1E0-5571EFB6B3BE}" type="datetime1">
              <a:rPr lang="ru-RU" smtClean="0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C3820AA-B289-325C-E771-F41F71B46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9AEAC45-5371-9575-EA45-28B18A99A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D5D156-63DF-4A22-9317-2E2AEB2A4B6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56922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B9652F-34E2-DD81-92FC-CF3D91BB8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7BB5638-6097-99B6-55E8-4CE91A7F2B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1CE54AC-9849-77E0-B17F-A870045913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82F1AEEF-6F3D-8526-C68A-3A26DE23D3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88BFB42-C4DE-9A80-051C-D53EE8C818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15F7CFD-27DF-FEC6-6DC0-01D05A769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930014C-305B-4A41-9ED6-7179F6012C7D}" type="datetime1">
              <a:rPr lang="ru-RU" smtClean="0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D2B6ADD-F1AC-7DED-E1C9-0E299E3F9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CDDD9A6-6ABA-F931-6C01-E04FD6953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4B4855-3AA4-42DD-A81C-ADC9C9D87FA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44590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C41DCE-43DA-AFE9-9C77-22ECA2A46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30294C6-B5CD-B8B2-DB41-2B5EA48A9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74A2250-2477-46AE-8783-A0E58CCC609C}" type="datetime1">
              <a:rPr lang="ru-RU" smtClean="0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ED73640-984A-E003-D29E-8FB7A89A1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0C211C9-4866-8D85-CDDE-B647A852C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9886DE-460A-4A86-A9CA-EBFAFBA6A649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54137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912D7D1-B41A-2656-1A5F-8FB96FAEF8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CE6122-6CA3-4508-BCCD-9BC441C3D0B0}" type="datetime1">
              <a:rPr lang="ru-RU" smtClean="0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C7F5F9D-1EA4-ECD5-A79B-C3E9B6D8C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BEB113F-F5A0-D98A-D48B-FF4DDE2CF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ADE15D-D439-4C67-B9CA-0ABE4E7AF36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08349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B1A353-38A7-3B91-5A2F-C618BCF28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B9F2C6-C5C1-0BE7-65D8-1711CE86E9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B3C0845-2447-1530-396B-BF399680B1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57246D7-3356-0DD9-1A65-558F4B40D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CC818D-9CD2-4B3F-817F-4915B24F6DA2}" type="datetime1">
              <a:rPr lang="ru-RU" smtClean="0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DE82AFC-275C-A71D-E10D-BD12BB5DE4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852522E-E021-2421-8765-7EB1F57BD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D9E2E9-F1D5-482A-8D74-E41EF70FD8A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641657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662DA0-DF37-6508-389D-8EE50426C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E7F94A7-737B-89B0-F818-0EB28CC868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E68AB9B-CE25-A14C-7A68-05A7D629B2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F415B1F-AD85-0CF7-A21A-C187BAC24F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DC02ED-C68C-40CE-8255-A99DFF4A7B7C}" type="datetime1">
              <a:rPr lang="ru-RU" smtClean="0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88B7648-01EE-C2F5-E62D-421ADFCF9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5286689-8706-D263-FDC4-96DDA8157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165CB1-BBCF-4D66-B12C-D416DD4F971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01179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DE900B-DFAF-C2D4-0B0B-12CEC7910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6AA0CAE-9F0A-15A6-E92E-FFA858A73B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DAA26E0-F97A-A2DA-70BF-1260B77EBF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21413DE-CBFA-40AA-BB3A-B41D1E5F7E3D}" type="datetime1">
              <a:rPr lang="ru-RU" smtClean="0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14FB20-79CA-B5A6-651C-BF84BB9FB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C68DD6-3AD8-B6D4-6B45-62425C8F3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B5518C-F8D4-468E-84C4-CFE298E2B85B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804234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D67D92B7-38AE-2D2F-B823-07B6240903E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73305DE-53C4-8E23-9F35-557362A46C1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D7667A-1A56-FB13-2BB2-8C3C24A57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26C7C7A-CA77-4B28-9DD4-72E7AD1FF1A8}" type="datetime1">
              <a:rPr lang="ru-RU" smtClean="0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7654A0-1D81-67A9-FBA6-DBF4D7206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8DF718-C8CB-17A1-9CCA-C8245433F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DC53B4-38ED-4540-B437-F7B0954A0C72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087781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BF377F-AA63-4E0C-D16A-3CA6FA202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FEB20-E7CD-42FE-901B-48606037C29E}" type="datetime1">
              <a:rPr lang="ru-RU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CC7DBB-9EB9-E098-0436-0699B1560C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A64E4C-71FA-C7A1-1B26-AF892F305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149DA4-4A39-4B05-9BDC-0681959482F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391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476CC4-8A46-CB01-BFE4-D2C1742ED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B86B66-6214-13C1-6234-E2AEDDE759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B8B9011-B499-3A31-2FA6-9E007F7C39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58BEB3D-7CA1-417F-B917-6596CE3D48A7}" type="datetime1">
              <a:rPr lang="ru-RU" smtClean="0"/>
              <a:pPr>
                <a:defRPr/>
              </a:pPr>
              <a:t>14.09.2026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CFC953-0C22-3746-23A6-EE42CF78D0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E465BE-2AA9-7D39-E34E-967CFC3F74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384F024-E963-4829-9CE0-4E7719F6F93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644289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>
            <a:extLst>
              <a:ext uri="{FF2B5EF4-FFF2-40B4-BE49-F238E27FC236}">
                <a16:creationId xmlns:a16="http://schemas.microsoft.com/office/drawing/2014/main" id="{F8EA169D-179B-416D-1555-A7CF146EDCB0}"/>
              </a:ext>
            </a:extLst>
          </p:cNvPr>
          <p:cNvSpPr>
            <a:spLocks/>
          </p:cNvSpPr>
          <p:nvPr/>
        </p:nvSpPr>
        <p:spPr bwMode="auto">
          <a:xfrm>
            <a:off x="395288" y="2781300"/>
            <a:ext cx="821848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000" b="1" i="1" dirty="0">
                <a:latin typeface="Arial" panose="020B0604020202020204" pitchFamily="34" charset="0"/>
              </a:rPr>
              <a:t>АРНВК «Вихрь»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000" b="1" i="1" dirty="0">
                <a:latin typeface="Arial" panose="020B0604020202020204" pitchFamily="34" charset="0"/>
              </a:rPr>
              <a:t>Опыт эксплуатации и перспективы развития комплекса</a:t>
            </a:r>
          </a:p>
        </p:txBody>
      </p:sp>
      <p:sp>
        <p:nvSpPr>
          <p:cNvPr id="3075" name="Заголовок 1">
            <a:extLst>
              <a:ext uri="{FF2B5EF4-FFF2-40B4-BE49-F238E27FC236}">
                <a16:creationId xmlns:a16="http://schemas.microsoft.com/office/drawing/2014/main" id="{07866BBE-DE08-0FC7-C254-FB8C1CB98E29}"/>
              </a:ext>
            </a:extLst>
          </p:cNvPr>
          <p:cNvSpPr>
            <a:spLocks/>
          </p:cNvSpPr>
          <p:nvPr/>
        </p:nvSpPr>
        <p:spPr bwMode="auto">
          <a:xfrm>
            <a:off x="323850" y="5589588"/>
            <a:ext cx="8218488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400" b="1" i="1">
                <a:latin typeface="Arial" panose="020B0604020202020204" pitchFamily="34" charset="0"/>
              </a:rPr>
              <a:t>АО «Радий»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CFDE94-394E-9F71-955C-EC3FED80C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>
            <a:extLst>
              <a:ext uri="{FF2B5EF4-FFF2-40B4-BE49-F238E27FC236}">
                <a16:creationId xmlns:a16="http://schemas.microsoft.com/office/drawing/2014/main" id="{6465AB92-0DFC-ED08-ADF2-0645977FE570}"/>
              </a:ext>
            </a:extLst>
          </p:cNvPr>
          <p:cNvSpPr>
            <a:spLocks/>
          </p:cNvSpPr>
          <p:nvPr/>
        </p:nvSpPr>
        <p:spPr bwMode="auto">
          <a:xfrm>
            <a:off x="462756" y="46037"/>
            <a:ext cx="8218487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4000" b="1" i="1" dirty="0">
                <a:latin typeface="Arial" panose="020B0604020202020204" pitchFamily="34" charset="0"/>
              </a:rPr>
              <a:t>АРНВК «Вихрь»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25B70C3-9A7D-1FDF-AEC4-AD8A4AD3E104}"/>
              </a:ext>
            </a:extLst>
          </p:cNvPr>
          <p:cNvSpPr txBox="1"/>
          <p:nvPr/>
        </p:nvSpPr>
        <p:spPr>
          <a:xfrm>
            <a:off x="935036" y="2420888"/>
            <a:ext cx="7273925" cy="341632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Комплекс АРНВК «Вихрь» является совместной разработкой АО Радий и Уральского федерального университета имени первого президента России Б.Н. Ельцина;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В качестве программного обеспечения по формированию аэрологических таблиц и телеграмм используется ПО </a:t>
            </a:r>
            <a:r>
              <a:rPr lang="en-US" dirty="0"/>
              <a:t>Telegramm5 </a:t>
            </a:r>
            <a:r>
              <a:rPr lang="ru-RU" dirty="0"/>
              <a:t>разработки ФГБУ «ЦАО»;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Разработка </a:t>
            </a:r>
            <a:r>
              <a:rPr lang="ru-RU"/>
              <a:t>комплекса была </a:t>
            </a:r>
            <a:r>
              <a:rPr lang="ru-RU" dirty="0"/>
              <a:t>проведена в 2019 году.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Комплекс разработан на современной элементной базе с применением цифровой обработки сигналов.</a:t>
            </a:r>
          </a:p>
          <a:p>
            <a:pPr marL="288000" indent="-288000">
              <a:defRPr/>
            </a:pPr>
            <a:endParaRPr lang="ru-RU" dirty="0"/>
          </a:p>
          <a:p>
            <a:pPr marL="288000" indent="-288000">
              <a:defRPr/>
            </a:pPr>
            <a:endParaRPr lang="ru-RU" dirty="0"/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2518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Номер слайда 1">
            <a:extLst>
              <a:ext uri="{FF2B5EF4-FFF2-40B4-BE49-F238E27FC236}">
                <a16:creationId xmlns:a16="http://schemas.microsoft.com/office/drawing/2014/main" id="{ACA9F372-3BE7-6099-2B0B-2D6AE80E2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9BB66B6-A369-4405-936D-83CB410329DB}" type="slidenum">
              <a:rPr lang="ru-RU" altLang="ru-RU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40CF35-1465-C88E-50A2-F5EF9F815530}"/>
              </a:ext>
            </a:extLst>
          </p:cNvPr>
          <p:cNvSpPr txBox="1"/>
          <p:nvPr/>
        </p:nvSpPr>
        <p:spPr>
          <a:xfrm>
            <a:off x="935038" y="1268413"/>
            <a:ext cx="7273925" cy="2862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Изделие АРНВК «Вихрь» предназначено для проведения высотного комплексного зондирования атмосферы в радиолокационном режиме, обработки, отображения и передачи информации для гидрометеорологических служб;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Типовыми объектами применения являются аэрологические станции сети Росгидромета РФ, а также ведомственные службы контроля состояния атмосферы.</a:t>
            </a:r>
          </a:p>
          <a:p>
            <a:pPr marL="288000" indent="-288000">
              <a:defRPr/>
            </a:pPr>
            <a:endParaRPr lang="ru-RU" dirty="0"/>
          </a:p>
          <a:p>
            <a:pPr marL="288000" indent="-288000">
              <a:defRPr/>
            </a:pPr>
            <a:endParaRPr lang="ru-RU" dirty="0"/>
          </a:p>
          <a:p>
            <a:pPr>
              <a:defRPr/>
            </a:pPr>
            <a:endParaRPr lang="ru-RU" dirty="0"/>
          </a:p>
        </p:txBody>
      </p:sp>
      <p:sp>
        <p:nvSpPr>
          <p:cNvPr id="4100" name="Заголовок 1">
            <a:extLst>
              <a:ext uri="{FF2B5EF4-FFF2-40B4-BE49-F238E27FC236}">
                <a16:creationId xmlns:a16="http://schemas.microsoft.com/office/drawing/2014/main" id="{69CE0516-AA41-E6B1-373C-A35D1B4E2408}"/>
              </a:ext>
            </a:extLst>
          </p:cNvPr>
          <p:cNvSpPr>
            <a:spLocks/>
          </p:cNvSpPr>
          <p:nvPr/>
        </p:nvSpPr>
        <p:spPr bwMode="auto">
          <a:xfrm>
            <a:off x="457200" y="333375"/>
            <a:ext cx="82296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 u="sng">
                <a:latin typeface="Arial" panose="020B0604020202020204" pitchFamily="34" charset="0"/>
              </a:rPr>
              <a:t>Назначение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E2724D5-E106-40EE-2ADD-7DAD7BB6C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9" y="3429000"/>
            <a:ext cx="4248472" cy="3186354"/>
          </a:xfrm>
          <a:prstGeom prst="rect">
            <a:avLst/>
          </a:prstGeom>
          <a:effectLst>
            <a:glow rad="127000">
              <a:schemeClr val="accent1">
                <a:alpha val="0"/>
              </a:schemeClr>
            </a:glo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Номер слайда 1">
            <a:extLst>
              <a:ext uri="{FF2B5EF4-FFF2-40B4-BE49-F238E27FC236}">
                <a16:creationId xmlns:a16="http://schemas.microsoft.com/office/drawing/2014/main" id="{EA59A0A3-E036-BBDA-09FF-E1DD48BBB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E4BF802-F115-492C-9EBC-8E7E313351A1}" type="slidenum">
              <a:rPr lang="ru-RU" altLang="ru-RU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sp>
        <p:nvSpPr>
          <p:cNvPr id="5123" name="TextBox 2">
            <a:extLst>
              <a:ext uri="{FF2B5EF4-FFF2-40B4-BE49-F238E27FC236}">
                <a16:creationId xmlns:a16="http://schemas.microsoft.com/office/drawing/2014/main" id="{77987374-39B1-0B82-9D12-A8EE4B5B3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5038" y="1282700"/>
            <a:ext cx="7273925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buFont typeface="Wingdings" panose="05000000000000000000" pitchFamily="2" charset="2"/>
              <a:buChar char="v"/>
            </a:pPr>
            <a:r>
              <a:rPr lang="ru-RU" altLang="ru-RU" dirty="0"/>
              <a:t>Совместимость со всеми имеющимися типами радиозондов: МРЗ-3АК1, МРЗ-3МК, МРЗ-Н1, АК2-02, И-2012 и др. Использование радиолокационных зондов минимизирует затраты на зондирование атмосферы;</a:t>
            </a:r>
            <a:endParaRPr lang="en-US" altLang="ru-RU" dirty="0"/>
          </a:p>
          <a:p>
            <a:pPr>
              <a:buFont typeface="Wingdings" panose="05000000000000000000" pitchFamily="2" charset="2"/>
              <a:buChar char="v"/>
            </a:pPr>
            <a:r>
              <a:rPr lang="ru-RU" altLang="ru-RU" dirty="0"/>
              <a:t>Возможность работы в радиолокационном и радионавигационном режимах;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altLang="ru-RU" dirty="0"/>
              <a:t>Уменьшение массы, габаритов и энергопотребления комплекса благодаря использованию современной элементной базы.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altLang="ru-RU" dirty="0"/>
              <a:t>Высокая автоматизация работы обслуживающего персонала, защита от ошибок,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altLang="ru-RU" dirty="0"/>
              <a:t>Полностью цифровая обработка сигнала зонда увеличивает помехоустойчивость и гибкость применения комплекса;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ru-RU" altLang="ru-RU" dirty="0"/>
              <a:t>Возможен монтаж на уже имеющиеся площадки при замене существующих РЛС.</a:t>
            </a:r>
          </a:p>
        </p:txBody>
      </p:sp>
      <p:sp>
        <p:nvSpPr>
          <p:cNvPr id="5124" name="Заголовок 1">
            <a:extLst>
              <a:ext uri="{FF2B5EF4-FFF2-40B4-BE49-F238E27FC236}">
                <a16:creationId xmlns:a16="http://schemas.microsoft.com/office/drawing/2014/main" id="{EDADAADC-848A-8048-75D6-8C1DCCC75BCA}"/>
              </a:ext>
            </a:extLst>
          </p:cNvPr>
          <p:cNvSpPr>
            <a:spLocks/>
          </p:cNvSpPr>
          <p:nvPr/>
        </p:nvSpPr>
        <p:spPr bwMode="auto">
          <a:xfrm>
            <a:off x="469900" y="333375"/>
            <a:ext cx="82296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 u="sng">
                <a:latin typeface="Arial" panose="020B0604020202020204" pitchFamily="34" charset="0"/>
              </a:rPr>
              <a:t>Основные преимущества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Номер слайда 1">
            <a:extLst>
              <a:ext uri="{FF2B5EF4-FFF2-40B4-BE49-F238E27FC236}">
                <a16:creationId xmlns:a16="http://schemas.microsoft.com/office/drawing/2014/main" id="{8C95FF0C-A96B-892B-9C7F-06D610424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84C9E8F-47CD-4198-9B61-EBA5E0C6CF8C}" type="slidenum">
              <a:rPr lang="ru-RU" altLang="ru-RU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80805DE-ACEC-F5C8-8234-C759122C768D}"/>
              </a:ext>
            </a:extLst>
          </p:cNvPr>
          <p:cNvSpPr txBox="1"/>
          <p:nvPr/>
        </p:nvSpPr>
        <p:spPr>
          <a:xfrm>
            <a:off x="469900" y="1447800"/>
            <a:ext cx="822960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Диапазон напряжения питания от сети переменного тока частотой (50</a:t>
            </a:r>
            <a:r>
              <a:rPr lang="ru-RU" altLang="ru-RU" i="1" dirty="0"/>
              <a:t> ± 1</a:t>
            </a:r>
            <a:r>
              <a:rPr lang="ru-RU" dirty="0"/>
              <a:t>) Гц напряжением от 187 до 242 В;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Потребляемая мощность - не более 200 Вт;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Масса изделия - не более 150 кг;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Максимальная рабочая дальность радиозондирования – не менее 250 км;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Высота зондирования – не менее 40 км;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Диапазон рабочих частот в радиолокационном режиме – 1680 </a:t>
            </a:r>
            <a:r>
              <a:rPr lang="ru-RU" altLang="ru-RU" i="1" dirty="0"/>
              <a:t>± 10 МГц;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Диапазон рабочих частот в радионавигационном режиме – 400,15-406</a:t>
            </a:r>
            <a:r>
              <a:rPr lang="ru-RU" altLang="ru-RU" i="1" dirty="0"/>
              <a:t> МГц;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altLang="ru-RU" dirty="0"/>
              <a:t>Импульсная мощность передатчика – не более 400 Вт;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altLang="ru-RU" dirty="0"/>
              <a:t>Период повторения запросных импульсов – 1000 мкс;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altLang="ru-RU" dirty="0"/>
              <a:t>Длительность запросного импульса – 0,6 – 1,2 мкс;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altLang="ru-RU" dirty="0"/>
              <a:t>Чувствительность приёмного устройства АРВК – не менее минус 130 дБ/Вт;</a:t>
            </a:r>
          </a:p>
          <a:p>
            <a:pPr>
              <a:defRPr/>
            </a:pPr>
            <a:r>
              <a:rPr lang="ru-RU" altLang="ru-RU" dirty="0"/>
              <a:t>  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endParaRPr lang="ru-RU" dirty="0"/>
          </a:p>
        </p:txBody>
      </p:sp>
      <p:sp>
        <p:nvSpPr>
          <p:cNvPr id="6148" name="Заголовок 1">
            <a:extLst>
              <a:ext uri="{FF2B5EF4-FFF2-40B4-BE49-F238E27FC236}">
                <a16:creationId xmlns:a16="http://schemas.microsoft.com/office/drawing/2014/main" id="{636DB7B6-F94D-0888-6BE7-DE3F3709BC64}"/>
              </a:ext>
            </a:extLst>
          </p:cNvPr>
          <p:cNvSpPr>
            <a:spLocks/>
          </p:cNvSpPr>
          <p:nvPr/>
        </p:nvSpPr>
        <p:spPr bwMode="auto">
          <a:xfrm>
            <a:off x="469900" y="333375"/>
            <a:ext cx="82296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 u="sng">
                <a:latin typeface="Arial" panose="020B0604020202020204" pitchFamily="34" charset="0"/>
              </a:rPr>
              <a:t>Характеристики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Номер слайда 1">
            <a:extLst>
              <a:ext uri="{FF2B5EF4-FFF2-40B4-BE49-F238E27FC236}">
                <a16:creationId xmlns:a16="http://schemas.microsoft.com/office/drawing/2014/main" id="{39A3C769-B30F-C7AA-7CBF-7FE447814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789744C-0865-4403-9F86-B1A37F33F357}" type="slidenum">
              <a:rPr lang="ru-RU" altLang="ru-RU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DA0E12D-D2F1-92C4-53D4-54501F3626CD}"/>
              </a:ext>
            </a:extLst>
          </p:cNvPr>
          <p:cNvSpPr txBox="1"/>
          <p:nvPr/>
        </p:nvSpPr>
        <p:spPr>
          <a:xfrm>
            <a:off x="179512" y="1447800"/>
            <a:ext cx="493254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  <a:defRPr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Дальность до зонда – от 50 до 300 000 м;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Угол места – от  -10 до 190 град;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Азимут – от -360 до +360 град;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Температура воздуха – от -90 до +60 град;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Относительной влажности – от 0 до 100%;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Атмосферного давления – от 2 до 1100 </a:t>
            </a:r>
            <a:r>
              <a:rPr lang="ru-RU" dirty="0" err="1"/>
              <a:t>мбар</a:t>
            </a:r>
            <a:r>
              <a:rPr lang="ru-RU" dirty="0"/>
              <a:t>;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Скорости действительного и среднего ветра – от 0 до 200 м/с;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Направления действительного и среднего ветра – от 0 до 360 град.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endParaRPr lang="ru-RU" dirty="0"/>
          </a:p>
        </p:txBody>
      </p:sp>
      <p:sp>
        <p:nvSpPr>
          <p:cNvPr id="7172" name="Заголовок 1">
            <a:extLst>
              <a:ext uri="{FF2B5EF4-FFF2-40B4-BE49-F238E27FC236}">
                <a16:creationId xmlns:a16="http://schemas.microsoft.com/office/drawing/2014/main" id="{1971989A-CCEF-74D9-15CB-84AFEB7B2A7A}"/>
              </a:ext>
            </a:extLst>
          </p:cNvPr>
          <p:cNvSpPr>
            <a:spLocks/>
          </p:cNvSpPr>
          <p:nvPr/>
        </p:nvSpPr>
        <p:spPr bwMode="auto">
          <a:xfrm>
            <a:off x="469900" y="333375"/>
            <a:ext cx="82296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 u="sng">
                <a:latin typeface="Arial" panose="020B0604020202020204" pitchFamily="34" charset="0"/>
              </a:rPr>
              <a:t>Измеряемые метеопараметры АРВК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C5B0874-1237-6719-272B-4DF8EBAB783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3" t="13323" r="41538" b="4836"/>
          <a:stretch>
            <a:fillRect/>
          </a:stretch>
        </p:blipFill>
        <p:spPr>
          <a:xfrm flipH="1">
            <a:off x="4932040" y="827959"/>
            <a:ext cx="4332061" cy="582120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>
            <a:extLst>
              <a:ext uri="{FF2B5EF4-FFF2-40B4-BE49-F238E27FC236}">
                <a16:creationId xmlns:a16="http://schemas.microsoft.com/office/drawing/2014/main" id="{9FA68127-C068-B19B-6FB2-41AB833AA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A279C69-4EF2-4D76-9C93-E1B5A7A19452}" type="slidenum">
              <a:rPr lang="ru-RU" altLang="ru-RU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E86F92-959E-E322-28D5-FFE540643898}"/>
              </a:ext>
            </a:extLst>
          </p:cNvPr>
          <p:cNvSpPr txBox="1"/>
          <p:nvPr/>
        </p:nvSpPr>
        <p:spPr>
          <a:xfrm>
            <a:off x="1331640" y="1026178"/>
            <a:ext cx="6444716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Автоматическое определение моментов начала и завершения выпуска радиозонда;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Выполнение предполетной подготовки и проверки радиозонда;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Определение полётного времени радиозонда;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Приём, сохранение и первичная обработка в режиме реального времени телеметрической информации от радиозонда о температуре, относительной влажности, а также определение координат и ортогональных компонент скоростей радиозонда с темпом, равным циклу передачи данных радиозондом;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Ввод, хранение, архивация первичной предполётной и другой служебной информации и получение её по запросу оператора;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Архивация и отправка в каналы связи с результатами радиозондирования;</a:t>
            </a:r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r>
              <a:rPr lang="ru-RU" dirty="0"/>
              <a:t>Совместимость с ОС </a:t>
            </a:r>
            <a:r>
              <a:rPr lang="en-US" dirty="0"/>
              <a:t>Astra Linux.</a:t>
            </a:r>
            <a:endParaRPr lang="ru-RU" dirty="0"/>
          </a:p>
          <a:p>
            <a:pPr marL="285750" indent="-285750">
              <a:buFont typeface="Wingdings" panose="05000000000000000000" pitchFamily="2" charset="2"/>
              <a:buChar char="v"/>
              <a:defRPr/>
            </a:pPr>
            <a:endParaRPr lang="ru-RU" dirty="0"/>
          </a:p>
        </p:txBody>
      </p:sp>
      <p:sp>
        <p:nvSpPr>
          <p:cNvPr id="9220" name="Заголовок 1">
            <a:extLst>
              <a:ext uri="{FF2B5EF4-FFF2-40B4-BE49-F238E27FC236}">
                <a16:creationId xmlns:a16="http://schemas.microsoft.com/office/drawing/2014/main" id="{432ACF15-3D6D-2C37-F42F-B0863349310B}"/>
              </a:ext>
            </a:extLst>
          </p:cNvPr>
          <p:cNvSpPr>
            <a:spLocks/>
          </p:cNvSpPr>
          <p:nvPr/>
        </p:nvSpPr>
        <p:spPr bwMode="auto">
          <a:xfrm>
            <a:off x="474663" y="225425"/>
            <a:ext cx="82296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 u="sng" dirty="0">
                <a:latin typeface="Arial" panose="020B0604020202020204" pitchFamily="34" charset="0"/>
              </a:rPr>
              <a:t>Программное обеспечение</a:t>
            </a:r>
            <a:r>
              <a:rPr lang="en-US" altLang="ru-RU" sz="2800" b="1" i="1" u="sng" dirty="0">
                <a:latin typeface="Arial" panose="020B0604020202020204" pitchFamily="34" charset="0"/>
              </a:rPr>
              <a:t> </a:t>
            </a:r>
            <a:r>
              <a:rPr lang="en-US" altLang="ru-RU" sz="2800" b="1" i="1" u="sng" dirty="0" err="1">
                <a:latin typeface="Arial" panose="020B0604020202020204" pitchFamily="34" charset="0"/>
              </a:rPr>
              <a:t>RAero</a:t>
            </a:r>
            <a:endParaRPr lang="ru-RU" altLang="ru-RU" sz="2800" b="1" i="1" u="sng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4D2C1D-33E1-25A7-F60F-6B8471D23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>
            <a:extLst>
              <a:ext uri="{FF2B5EF4-FFF2-40B4-BE49-F238E27FC236}">
                <a16:creationId xmlns:a16="http://schemas.microsoft.com/office/drawing/2014/main" id="{3242F76A-6682-545F-7786-D5DC036D1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A279C69-4EF2-4D76-9C93-E1B5A7A19452}" type="slidenum">
              <a:rPr lang="ru-RU" altLang="ru-RU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sp>
        <p:nvSpPr>
          <p:cNvPr id="9220" name="Заголовок 1">
            <a:extLst>
              <a:ext uri="{FF2B5EF4-FFF2-40B4-BE49-F238E27FC236}">
                <a16:creationId xmlns:a16="http://schemas.microsoft.com/office/drawing/2014/main" id="{ED12E73F-BB21-D54B-8776-0516971D76A1}"/>
              </a:ext>
            </a:extLst>
          </p:cNvPr>
          <p:cNvSpPr>
            <a:spLocks/>
          </p:cNvSpPr>
          <p:nvPr/>
        </p:nvSpPr>
        <p:spPr bwMode="auto">
          <a:xfrm>
            <a:off x="474663" y="225425"/>
            <a:ext cx="82296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 u="sng" dirty="0">
                <a:latin typeface="Arial" panose="020B0604020202020204" pitchFamily="34" charset="0"/>
              </a:rPr>
              <a:t>Программное обеспечение</a:t>
            </a:r>
            <a:r>
              <a:rPr lang="en-US" altLang="ru-RU" sz="2800" b="1" i="1" u="sng" dirty="0">
                <a:latin typeface="Arial" panose="020B0604020202020204" pitchFamily="34" charset="0"/>
              </a:rPr>
              <a:t> </a:t>
            </a:r>
            <a:r>
              <a:rPr lang="en-US" altLang="ru-RU" sz="2800" b="1" i="1" u="sng" dirty="0" err="1">
                <a:latin typeface="Arial" panose="020B0604020202020204" pitchFamily="34" charset="0"/>
              </a:rPr>
              <a:t>RAero</a:t>
            </a:r>
            <a:endParaRPr lang="ru-RU" altLang="ru-RU" sz="2800" b="1" i="1" u="sng" dirty="0">
              <a:latin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8751ACB-630F-F252-5E5D-824F4C9309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9" r="798" b="1147"/>
          <a:stretch>
            <a:fillRect/>
          </a:stretch>
        </p:blipFill>
        <p:spPr>
          <a:xfrm>
            <a:off x="323528" y="1012825"/>
            <a:ext cx="8496944" cy="5353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12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A30371-A96E-1469-C872-BE2E82AB10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>
            <a:extLst>
              <a:ext uri="{FF2B5EF4-FFF2-40B4-BE49-F238E27FC236}">
                <a16:creationId xmlns:a16="http://schemas.microsoft.com/office/drawing/2014/main" id="{7A44AF98-2BC3-F3B6-15CB-3BD2AA4AE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A279C69-4EF2-4D76-9C93-E1B5A7A19452}" type="slidenum">
              <a:rPr lang="ru-RU" altLang="ru-RU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sp>
        <p:nvSpPr>
          <p:cNvPr id="9220" name="Заголовок 1">
            <a:extLst>
              <a:ext uri="{FF2B5EF4-FFF2-40B4-BE49-F238E27FC236}">
                <a16:creationId xmlns:a16="http://schemas.microsoft.com/office/drawing/2014/main" id="{529103C8-AE12-570D-F8F3-7E76DC4618D1}"/>
              </a:ext>
            </a:extLst>
          </p:cNvPr>
          <p:cNvSpPr>
            <a:spLocks/>
          </p:cNvSpPr>
          <p:nvPr/>
        </p:nvSpPr>
        <p:spPr bwMode="auto">
          <a:xfrm>
            <a:off x="474663" y="225425"/>
            <a:ext cx="82296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 u="sng" dirty="0">
                <a:latin typeface="Arial" panose="020B0604020202020204" pitchFamily="34" charset="0"/>
              </a:rPr>
              <a:t>Программное обеспечение</a:t>
            </a:r>
            <a:r>
              <a:rPr lang="en-US" altLang="ru-RU" sz="2800" b="1" i="1" u="sng" dirty="0">
                <a:latin typeface="Arial" panose="020B0604020202020204" pitchFamily="34" charset="0"/>
              </a:rPr>
              <a:t> </a:t>
            </a:r>
            <a:r>
              <a:rPr lang="en-US" altLang="ru-RU" sz="2800" b="1" i="1" u="sng" dirty="0" err="1">
                <a:latin typeface="Arial" panose="020B0604020202020204" pitchFamily="34" charset="0"/>
              </a:rPr>
              <a:t>RAero</a:t>
            </a:r>
            <a:endParaRPr lang="ru-RU" altLang="ru-RU" sz="2800" b="1" i="1" u="sng" dirty="0">
              <a:latin typeface="Arial" panose="020B060402020202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007DAD-9FD4-DC34-7C27-79E997BE002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11" r="511" b="1054"/>
          <a:stretch>
            <a:fillRect/>
          </a:stretch>
        </p:blipFill>
        <p:spPr>
          <a:xfrm>
            <a:off x="269521" y="1012825"/>
            <a:ext cx="8604957" cy="541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138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649E65D-D700-169D-3152-798C33655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>
            <a:extLst>
              <a:ext uri="{FF2B5EF4-FFF2-40B4-BE49-F238E27FC236}">
                <a16:creationId xmlns:a16="http://schemas.microsoft.com/office/drawing/2014/main" id="{BE5D314F-7F5B-9B57-8310-74A8BA85C2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A279C69-4EF2-4D76-9C93-E1B5A7A19452}" type="slidenum">
              <a:rPr lang="ru-RU" altLang="ru-RU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sp>
        <p:nvSpPr>
          <p:cNvPr id="9220" name="Заголовок 1">
            <a:extLst>
              <a:ext uri="{FF2B5EF4-FFF2-40B4-BE49-F238E27FC236}">
                <a16:creationId xmlns:a16="http://schemas.microsoft.com/office/drawing/2014/main" id="{0DF5CB14-6A8D-F849-890D-6C704309CC66}"/>
              </a:ext>
            </a:extLst>
          </p:cNvPr>
          <p:cNvSpPr>
            <a:spLocks/>
          </p:cNvSpPr>
          <p:nvPr/>
        </p:nvSpPr>
        <p:spPr bwMode="auto">
          <a:xfrm>
            <a:off x="474663" y="225425"/>
            <a:ext cx="82296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 u="sng" dirty="0">
                <a:latin typeface="Arial" panose="020B0604020202020204" pitchFamily="34" charset="0"/>
              </a:rPr>
              <a:t>Программное обеспечение</a:t>
            </a:r>
            <a:r>
              <a:rPr lang="en-US" altLang="ru-RU" sz="2800" b="1" i="1" u="sng" dirty="0">
                <a:latin typeface="Arial" panose="020B0604020202020204" pitchFamily="34" charset="0"/>
              </a:rPr>
              <a:t> </a:t>
            </a:r>
            <a:r>
              <a:rPr lang="en-US" altLang="ru-RU" sz="2800" b="1" i="1" u="sng" dirty="0" err="1">
                <a:latin typeface="Arial" panose="020B0604020202020204" pitchFamily="34" charset="0"/>
              </a:rPr>
              <a:t>RAero</a:t>
            </a:r>
            <a:endParaRPr lang="ru-RU" altLang="ru-RU" sz="2800" b="1" i="1" u="sng" dirty="0">
              <a:latin typeface="Arial" panose="020B0604020202020204" pitchFamily="34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D534672-013B-9614-C835-C8F66820161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4" t="1" r="770" b="1278"/>
          <a:stretch>
            <a:fillRect/>
          </a:stretch>
        </p:blipFill>
        <p:spPr>
          <a:xfrm>
            <a:off x="269522" y="1012825"/>
            <a:ext cx="8604956" cy="5410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146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/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7955B5-4B8E-1A30-ACCB-E236900E9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>
            <a:extLst>
              <a:ext uri="{FF2B5EF4-FFF2-40B4-BE49-F238E27FC236}">
                <a16:creationId xmlns:a16="http://schemas.microsoft.com/office/drawing/2014/main" id="{BD927C6A-EE55-B88D-BF27-08483EC8B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A279C69-4EF2-4D76-9C93-E1B5A7A19452}" type="slidenum">
              <a:rPr lang="ru-RU" altLang="ru-RU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ru-RU" altLang="ru-RU" sz="1200" dirty="0">
              <a:solidFill>
                <a:srgbClr val="898989"/>
              </a:solidFill>
            </a:endParaRPr>
          </a:p>
        </p:txBody>
      </p:sp>
      <p:sp>
        <p:nvSpPr>
          <p:cNvPr id="9220" name="Заголовок 1">
            <a:extLst>
              <a:ext uri="{FF2B5EF4-FFF2-40B4-BE49-F238E27FC236}">
                <a16:creationId xmlns:a16="http://schemas.microsoft.com/office/drawing/2014/main" id="{6C296D6E-75D1-5A44-1C1F-53750E3CFAAF}"/>
              </a:ext>
            </a:extLst>
          </p:cNvPr>
          <p:cNvSpPr>
            <a:spLocks/>
          </p:cNvSpPr>
          <p:nvPr/>
        </p:nvSpPr>
        <p:spPr bwMode="auto">
          <a:xfrm>
            <a:off x="474663" y="225425"/>
            <a:ext cx="82296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 u="sng" dirty="0">
                <a:latin typeface="Arial" panose="020B0604020202020204" pitchFamily="34" charset="0"/>
              </a:rPr>
              <a:t>Программное обеспечение</a:t>
            </a:r>
            <a:r>
              <a:rPr lang="en-US" altLang="ru-RU" sz="2800" b="1" i="1" u="sng" dirty="0">
                <a:latin typeface="Arial" panose="020B0604020202020204" pitchFamily="34" charset="0"/>
              </a:rPr>
              <a:t> </a:t>
            </a:r>
            <a:r>
              <a:rPr lang="en-US" altLang="ru-RU" sz="2800" b="1" i="1" u="sng" dirty="0" err="1">
                <a:latin typeface="Arial" panose="020B0604020202020204" pitchFamily="34" charset="0"/>
              </a:rPr>
              <a:t>RAero</a:t>
            </a:r>
            <a:endParaRPr lang="ru-RU" altLang="ru-RU" sz="2800" b="1" i="1" u="sng" dirty="0">
              <a:latin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CA4DCAD-6B62-B3DC-E192-056E96BCFD0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07" r="818" b="1287"/>
          <a:stretch>
            <a:fillRect/>
          </a:stretch>
        </p:blipFill>
        <p:spPr>
          <a:xfrm>
            <a:off x="377534" y="1077047"/>
            <a:ext cx="8388932" cy="5279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71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/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5BBCF8-96C2-75B9-4F1B-60F6A27475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>
            <a:extLst>
              <a:ext uri="{FF2B5EF4-FFF2-40B4-BE49-F238E27FC236}">
                <a16:creationId xmlns:a16="http://schemas.microsoft.com/office/drawing/2014/main" id="{84DB216E-CEC3-456F-36E4-8120971AE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A279C69-4EF2-4D76-9C93-E1B5A7A19452}" type="slidenum">
              <a:rPr lang="ru-RU" altLang="ru-RU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sp>
        <p:nvSpPr>
          <p:cNvPr id="9220" name="Заголовок 1">
            <a:extLst>
              <a:ext uri="{FF2B5EF4-FFF2-40B4-BE49-F238E27FC236}">
                <a16:creationId xmlns:a16="http://schemas.microsoft.com/office/drawing/2014/main" id="{D756EAD5-66CD-59EC-1208-CE8B7DB6477A}"/>
              </a:ext>
            </a:extLst>
          </p:cNvPr>
          <p:cNvSpPr>
            <a:spLocks/>
          </p:cNvSpPr>
          <p:nvPr/>
        </p:nvSpPr>
        <p:spPr bwMode="auto">
          <a:xfrm>
            <a:off x="474663" y="225425"/>
            <a:ext cx="82296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 u="sng" dirty="0">
                <a:latin typeface="Arial" panose="020B0604020202020204" pitchFamily="34" charset="0"/>
              </a:rPr>
              <a:t>Программное обеспечение</a:t>
            </a:r>
            <a:r>
              <a:rPr lang="en-US" altLang="ru-RU" sz="2800" b="1" i="1" u="sng" dirty="0">
                <a:latin typeface="Arial" panose="020B0604020202020204" pitchFamily="34" charset="0"/>
              </a:rPr>
              <a:t> </a:t>
            </a:r>
            <a:r>
              <a:rPr lang="en-US" altLang="ru-RU" sz="2800" b="1" i="1" u="sng" dirty="0" err="1">
                <a:latin typeface="Arial" panose="020B0604020202020204" pitchFamily="34" charset="0"/>
              </a:rPr>
              <a:t>RAero</a:t>
            </a:r>
            <a:endParaRPr lang="ru-RU" altLang="ru-RU" sz="2800" b="1" i="1" u="sng" dirty="0">
              <a:latin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33D9C4C-1311-7C0B-0284-1BE6854E28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05" r="605" b="916"/>
          <a:stretch>
            <a:fillRect/>
          </a:stretch>
        </p:blipFill>
        <p:spPr>
          <a:xfrm>
            <a:off x="327087" y="959856"/>
            <a:ext cx="8524751" cy="5384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87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/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A98BAD-5AD5-6B4F-A27D-BFF173E17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>
            <a:extLst>
              <a:ext uri="{FF2B5EF4-FFF2-40B4-BE49-F238E27FC236}">
                <a16:creationId xmlns:a16="http://schemas.microsoft.com/office/drawing/2014/main" id="{BDEDC386-7042-2A87-415B-0C54D4E63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A279C69-4EF2-4D76-9C93-E1B5A7A19452}" type="slidenum">
              <a:rPr lang="ru-RU" altLang="ru-RU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sp>
        <p:nvSpPr>
          <p:cNvPr id="9220" name="Заголовок 1">
            <a:extLst>
              <a:ext uri="{FF2B5EF4-FFF2-40B4-BE49-F238E27FC236}">
                <a16:creationId xmlns:a16="http://schemas.microsoft.com/office/drawing/2014/main" id="{DB44D9E8-44A1-3A5C-E54C-3B97EB6E75FE}"/>
              </a:ext>
            </a:extLst>
          </p:cNvPr>
          <p:cNvSpPr>
            <a:spLocks/>
          </p:cNvSpPr>
          <p:nvPr/>
        </p:nvSpPr>
        <p:spPr bwMode="auto">
          <a:xfrm>
            <a:off x="474663" y="225425"/>
            <a:ext cx="82296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 u="sng" dirty="0">
                <a:latin typeface="Arial" panose="020B0604020202020204" pitchFamily="34" charset="0"/>
              </a:rPr>
              <a:t>Программное обеспечение</a:t>
            </a:r>
            <a:r>
              <a:rPr lang="en-US" altLang="ru-RU" sz="2800" b="1" i="1" u="sng" dirty="0">
                <a:latin typeface="Arial" panose="020B0604020202020204" pitchFamily="34" charset="0"/>
              </a:rPr>
              <a:t> </a:t>
            </a:r>
            <a:r>
              <a:rPr lang="en-US" altLang="ru-RU" sz="2800" b="1" i="1" u="sng" dirty="0" err="1">
                <a:latin typeface="Arial" panose="020B0604020202020204" pitchFamily="34" charset="0"/>
              </a:rPr>
              <a:t>RAero</a:t>
            </a:r>
            <a:endParaRPr lang="ru-RU" altLang="ru-RU" sz="2800" b="1" i="1" u="sng" dirty="0">
              <a:latin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063D73F-75B8-6081-0FB2-83427BE2BCC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12" r="808" b="1270"/>
          <a:stretch>
            <a:fillRect/>
          </a:stretch>
        </p:blipFill>
        <p:spPr>
          <a:xfrm>
            <a:off x="345089" y="1012825"/>
            <a:ext cx="8488748" cy="5342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008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/>
    </mc:Choice>
    <mc:Fallback xmlns="">
      <p:transition spd="slow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75D009-9AB9-167B-99C6-962606EE8B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>
            <a:extLst>
              <a:ext uri="{FF2B5EF4-FFF2-40B4-BE49-F238E27FC236}">
                <a16:creationId xmlns:a16="http://schemas.microsoft.com/office/drawing/2014/main" id="{B4AEE115-482F-16D7-FEEA-1E319E816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A279C69-4EF2-4D76-9C93-E1B5A7A19452}" type="slidenum">
              <a:rPr lang="ru-RU" altLang="ru-RU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sp>
        <p:nvSpPr>
          <p:cNvPr id="9220" name="Заголовок 1">
            <a:extLst>
              <a:ext uri="{FF2B5EF4-FFF2-40B4-BE49-F238E27FC236}">
                <a16:creationId xmlns:a16="http://schemas.microsoft.com/office/drawing/2014/main" id="{D5DA41EC-45CC-71E6-495A-BAE8B412CC3B}"/>
              </a:ext>
            </a:extLst>
          </p:cNvPr>
          <p:cNvSpPr>
            <a:spLocks/>
          </p:cNvSpPr>
          <p:nvPr/>
        </p:nvSpPr>
        <p:spPr bwMode="auto">
          <a:xfrm>
            <a:off x="474663" y="225425"/>
            <a:ext cx="82296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 u="sng" dirty="0">
                <a:latin typeface="Arial" panose="020B0604020202020204" pitchFamily="34" charset="0"/>
              </a:rPr>
              <a:t>Программное обеспечение</a:t>
            </a:r>
            <a:r>
              <a:rPr lang="en-US" altLang="ru-RU" sz="2800" b="1" i="1" u="sng" dirty="0">
                <a:latin typeface="Arial" panose="020B0604020202020204" pitchFamily="34" charset="0"/>
              </a:rPr>
              <a:t> </a:t>
            </a:r>
            <a:r>
              <a:rPr lang="en-US" altLang="ru-RU" sz="2800" b="1" i="1" u="sng" dirty="0" err="1">
                <a:latin typeface="Arial" panose="020B0604020202020204" pitchFamily="34" charset="0"/>
              </a:rPr>
              <a:t>RAero</a:t>
            </a:r>
            <a:endParaRPr lang="ru-RU" altLang="ru-RU" sz="2800" b="1" i="1" u="sng" dirty="0">
              <a:latin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81819C-A134-2AF6-7BE0-4694AD8A08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31" r="531" b="1548"/>
          <a:stretch>
            <a:fillRect/>
          </a:stretch>
        </p:blipFill>
        <p:spPr>
          <a:xfrm>
            <a:off x="359532" y="994027"/>
            <a:ext cx="8424936" cy="5279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37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7CF5E9-9417-6FE8-5055-273B5554E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>
            <a:extLst>
              <a:ext uri="{FF2B5EF4-FFF2-40B4-BE49-F238E27FC236}">
                <a16:creationId xmlns:a16="http://schemas.microsoft.com/office/drawing/2014/main" id="{A44016A0-32C1-8CD0-93CF-5603F2CFE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A279C69-4EF2-4D76-9C93-E1B5A7A19452}" type="slidenum">
              <a:rPr lang="ru-RU" altLang="ru-RU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sp>
        <p:nvSpPr>
          <p:cNvPr id="9220" name="Заголовок 1">
            <a:extLst>
              <a:ext uri="{FF2B5EF4-FFF2-40B4-BE49-F238E27FC236}">
                <a16:creationId xmlns:a16="http://schemas.microsoft.com/office/drawing/2014/main" id="{28C790DC-FC92-02B3-77F1-824202F6FA90}"/>
              </a:ext>
            </a:extLst>
          </p:cNvPr>
          <p:cNvSpPr>
            <a:spLocks/>
          </p:cNvSpPr>
          <p:nvPr/>
        </p:nvSpPr>
        <p:spPr bwMode="auto">
          <a:xfrm>
            <a:off x="474663" y="225425"/>
            <a:ext cx="82296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 u="sng" dirty="0">
                <a:latin typeface="Arial" panose="020B0604020202020204" pitchFamily="34" charset="0"/>
              </a:rPr>
              <a:t>Программное обеспечение</a:t>
            </a:r>
            <a:r>
              <a:rPr lang="en-US" altLang="ru-RU" sz="2800" b="1" i="1" u="sng" dirty="0">
                <a:latin typeface="Arial" panose="020B0604020202020204" pitchFamily="34" charset="0"/>
              </a:rPr>
              <a:t> </a:t>
            </a:r>
            <a:r>
              <a:rPr lang="en-US" altLang="ru-RU" sz="2800" b="1" i="1" u="sng" dirty="0" err="1">
                <a:latin typeface="Arial" panose="020B0604020202020204" pitchFamily="34" charset="0"/>
              </a:rPr>
              <a:t>RAero</a:t>
            </a:r>
            <a:endParaRPr lang="ru-RU" altLang="ru-RU" sz="2800" b="1" i="1" u="sng" dirty="0">
              <a:latin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025CF1-A370-D44C-F085-1E53DCB13F9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5" r="736" b="351"/>
          <a:stretch>
            <a:fillRect/>
          </a:stretch>
        </p:blipFill>
        <p:spPr>
          <a:xfrm>
            <a:off x="359532" y="1012826"/>
            <a:ext cx="8424936" cy="534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011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/>
    </mc:Choice>
    <mc:Fallback xmlns="">
      <p:transition spd="slow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2EDB48-4B11-1E98-F56D-D0B7FBBEBC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>
            <a:extLst>
              <a:ext uri="{FF2B5EF4-FFF2-40B4-BE49-F238E27FC236}">
                <a16:creationId xmlns:a16="http://schemas.microsoft.com/office/drawing/2014/main" id="{8BFB91AA-2263-EFA1-A387-0C3259886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A279C69-4EF2-4D76-9C93-E1B5A7A19452}" type="slidenum">
              <a:rPr lang="ru-RU" altLang="ru-RU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sp>
        <p:nvSpPr>
          <p:cNvPr id="9220" name="Заголовок 1">
            <a:extLst>
              <a:ext uri="{FF2B5EF4-FFF2-40B4-BE49-F238E27FC236}">
                <a16:creationId xmlns:a16="http://schemas.microsoft.com/office/drawing/2014/main" id="{9F1044CE-DE60-05DA-4C17-ED1AA9FFF443}"/>
              </a:ext>
            </a:extLst>
          </p:cNvPr>
          <p:cNvSpPr>
            <a:spLocks/>
          </p:cNvSpPr>
          <p:nvPr/>
        </p:nvSpPr>
        <p:spPr bwMode="auto">
          <a:xfrm>
            <a:off x="474663" y="225425"/>
            <a:ext cx="82296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 u="sng" dirty="0">
                <a:latin typeface="Arial" panose="020B0604020202020204" pitchFamily="34" charset="0"/>
              </a:rPr>
              <a:t>Эксплуатация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F0346FEF-4860-AB4D-3282-5D7B4E2279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759277"/>
              </p:ext>
            </p:extLst>
          </p:nvPr>
        </p:nvGraphicFramePr>
        <p:xfrm>
          <a:off x="791581" y="911901"/>
          <a:ext cx="7912683" cy="57493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4135">
                  <a:extLst>
                    <a:ext uri="{9D8B030D-6E8A-4147-A177-3AD203B41FA5}">
                      <a16:colId xmlns:a16="http://schemas.microsoft.com/office/drawing/2014/main" val="1637373338"/>
                    </a:ext>
                  </a:extLst>
                </a:gridCol>
                <a:gridCol w="2232248">
                  <a:extLst>
                    <a:ext uri="{9D8B030D-6E8A-4147-A177-3AD203B41FA5}">
                      <a16:colId xmlns:a16="http://schemas.microsoft.com/office/drawing/2014/main" val="2793194331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3738276286"/>
                    </a:ext>
                  </a:extLst>
                </a:gridCol>
                <a:gridCol w="1864012">
                  <a:extLst>
                    <a:ext uri="{9D8B030D-6E8A-4147-A177-3AD203B41FA5}">
                      <a16:colId xmlns:a16="http://schemas.microsoft.com/office/drawing/2014/main" val="1478698965"/>
                    </a:ext>
                  </a:extLst>
                </a:gridCol>
              </a:tblGrid>
              <a:tr h="4133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 dirty="0">
                          <a:effectLst/>
                        </a:rPr>
                        <a:t>Кол-во локаторов установленных  в указанном УГМС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 dirty="0">
                          <a:effectLst/>
                        </a:rPr>
                        <a:t>Наименование УГМС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Наименование станции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 dirty="0">
                          <a:effectLst/>
                        </a:rPr>
                        <a:t>Год установки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1368520057"/>
                  </a:ext>
                </a:extLst>
              </a:tr>
              <a:tr h="1295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Дальневосточное УГМС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Советская Гавань 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2143572185"/>
                  </a:ext>
                </a:extLst>
              </a:tr>
              <a:tr h="12957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 dirty="0">
                          <a:effectLst/>
                        </a:rPr>
                        <a:t>2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Забайкальское УГМС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 dirty="0">
                          <a:effectLst/>
                        </a:rPr>
                        <a:t>Багдарин</a:t>
                      </a: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2021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3090632032"/>
                  </a:ext>
                </a:extLst>
              </a:tr>
              <a:tr h="1295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Могоча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4051970971"/>
                  </a:ext>
                </a:extLst>
              </a:tr>
              <a:tr h="1295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Западно-Сибирское УГМС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Александровское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4268668513"/>
                  </a:ext>
                </a:extLst>
              </a:tr>
              <a:tr h="12957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 dirty="0">
                          <a:effectLst/>
                        </a:rPr>
                        <a:t>Мурманское УГМС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Мурманск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2024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581829786"/>
                  </a:ext>
                </a:extLst>
              </a:tr>
              <a:tr h="1295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Кандалакша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2025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182406345"/>
                  </a:ext>
                </a:extLst>
              </a:tr>
              <a:tr h="129578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 dirty="0">
                          <a:effectLst/>
                        </a:rPr>
                        <a:t>Обь-Иртышское УГМС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Омск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3194321654"/>
                  </a:ext>
                </a:extLst>
              </a:tr>
              <a:tr h="1295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Салехард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2023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3562827521"/>
                  </a:ext>
                </a:extLst>
              </a:tr>
              <a:tr h="1295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Ханты-Мансийск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2026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92156070"/>
                  </a:ext>
                </a:extLst>
              </a:tr>
              <a:tr h="1295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Приморское УГМС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Дальнереченск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255513426"/>
                  </a:ext>
                </a:extLst>
              </a:tr>
              <a:tr h="12957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 dirty="0">
                          <a:effectLst/>
                        </a:rPr>
                        <a:t>Сахалинское УГМС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Северо-Курильск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2026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1689760057"/>
                  </a:ext>
                </a:extLst>
              </a:tr>
              <a:tr h="1844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 dirty="0">
                          <a:effectLst/>
                        </a:rPr>
                        <a:t>Александровск-Сахалинский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 dirty="0">
                          <a:effectLst/>
                        </a:rPr>
                        <a:t>2026(отгрузка и монтаж в 2027 году)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548838134"/>
                  </a:ext>
                </a:extLst>
              </a:tr>
              <a:tr h="129578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 dirty="0">
                          <a:effectLst/>
                        </a:rPr>
                        <a:t>Северо-Западное УГМС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Калининград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2021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3839495065"/>
                  </a:ext>
                </a:extLst>
              </a:tr>
              <a:tr h="1295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Петрозаводск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3418018257"/>
                  </a:ext>
                </a:extLst>
              </a:tr>
              <a:tr h="1295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Воейково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2025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2287870018"/>
                  </a:ext>
                </a:extLst>
              </a:tr>
              <a:tr h="1295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Кемь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2026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1178351360"/>
                  </a:ext>
                </a:extLst>
              </a:tr>
              <a:tr h="12957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 dirty="0">
                          <a:effectLst/>
                        </a:rPr>
                        <a:t>Северо-Кавказское УГМС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Ростов-на-Дону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4034905083"/>
                  </a:ext>
                </a:extLst>
              </a:tr>
              <a:tr h="1998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Минеральные Воды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2025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3435379866"/>
                  </a:ext>
                </a:extLst>
              </a:tr>
              <a:tr h="129578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3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Северное УГМС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Каргополь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1312153184"/>
                  </a:ext>
                </a:extLst>
              </a:tr>
              <a:tr h="1295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Нарьян-Мар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2024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3035901268"/>
                  </a:ext>
                </a:extLst>
              </a:tr>
              <a:tr h="1295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Диксон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2025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1422147230"/>
                  </a:ext>
                </a:extLst>
              </a:tr>
              <a:tr h="129578"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 dirty="0">
                          <a:effectLst/>
                        </a:rPr>
                        <a:t>Среднесибирское УГМС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Бор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2024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1598921917"/>
                  </a:ext>
                </a:extLst>
              </a:tr>
              <a:tr h="1295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Норильск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2025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2186562350"/>
                  </a:ext>
                </a:extLst>
              </a:tr>
              <a:tr h="1295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 dirty="0">
                          <a:effectLst/>
                        </a:rPr>
                        <a:t>Туруханск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2025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2175227130"/>
                  </a:ext>
                </a:extLst>
              </a:tr>
              <a:tr h="1295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Емельяново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2026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22928334"/>
                  </a:ext>
                </a:extLst>
              </a:tr>
              <a:tr h="1295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Кызыл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2026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3754124430"/>
                  </a:ext>
                </a:extLst>
              </a:tr>
              <a:tr h="12957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Уральское УГМС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 dirty="0">
                          <a:effectLst/>
                        </a:rPr>
                        <a:t>Ивдель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2025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1833748158"/>
                  </a:ext>
                </a:extLst>
              </a:tr>
              <a:tr h="1295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 dirty="0">
                          <a:effectLst/>
                        </a:rPr>
                        <a:t>Верхнее Дуброво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2025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20610311"/>
                  </a:ext>
                </a:extLst>
              </a:tr>
              <a:tr h="1295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ФГБУ «ЦАО»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 dirty="0">
                          <a:effectLst/>
                        </a:rPr>
                        <a:t>Долгопрудный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2021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1227731202"/>
                  </a:ext>
                </a:extLst>
              </a:tr>
              <a:tr h="1295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Центрально-Чернозёмное УГМС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 dirty="0">
                          <a:effectLst/>
                        </a:rPr>
                        <a:t>Воронеж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2648929914"/>
                  </a:ext>
                </a:extLst>
              </a:tr>
              <a:tr h="1295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Центральное УГМС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 dirty="0">
                          <a:effectLst/>
                        </a:rPr>
                        <a:t>Сухиничи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2433518770"/>
                  </a:ext>
                </a:extLst>
              </a:tr>
              <a:tr h="1601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1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Чукотское УГМС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 dirty="0">
                          <a:effectLst/>
                        </a:rPr>
                        <a:t>Омолон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 dirty="0">
                          <a:effectLst/>
                        </a:rPr>
                        <a:t>2026(отгрузка и монтаж в 2027 году)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510411730"/>
                  </a:ext>
                </a:extLst>
              </a:tr>
              <a:tr h="28510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4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ФГБУ Якутское УГМС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Вилюйск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2022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702508718"/>
                  </a:ext>
                </a:extLst>
              </a:tr>
              <a:tr h="1295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Алдан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 dirty="0">
                          <a:effectLst/>
                        </a:rPr>
                        <a:t>2022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3141085267"/>
                  </a:ext>
                </a:extLst>
              </a:tr>
              <a:tr h="1295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Верхоянск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 dirty="0">
                          <a:effectLst/>
                        </a:rPr>
                        <a:t>2023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1896473993"/>
                  </a:ext>
                </a:extLst>
              </a:tr>
              <a:tr h="1295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Тикси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 dirty="0">
                          <a:effectLst/>
                        </a:rPr>
                        <a:t>2024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3528950757"/>
                  </a:ext>
                </a:extLst>
              </a:tr>
              <a:tr h="12957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>
                          <a:effectLst/>
                        </a:rPr>
                        <a:t> 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3750443880"/>
                  </a:ext>
                </a:extLst>
              </a:tr>
              <a:tr h="30304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>
                          <a:effectLst/>
                        </a:rPr>
                        <a:t>36  локаторов</a:t>
                      </a:r>
                      <a:endParaRPr lang="ru-RU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  <a:tabLst>
                          <a:tab pos="4625975" algn="ctr"/>
                          <a:tab pos="8185150" algn="l"/>
                        </a:tabLst>
                      </a:pPr>
                      <a:r>
                        <a:rPr lang="ru-RU" sz="800" dirty="0">
                          <a:effectLst/>
                        </a:rPr>
                        <a:t>17  УГМС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 dirty="0">
                          <a:effectLst/>
                        </a:rPr>
                        <a:t>36  аэрологических станций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ru-RU" sz="800" dirty="0">
                          <a:effectLst/>
                        </a:rPr>
                        <a:t>6  лет</a:t>
                      </a:r>
                      <a:endParaRPr lang="ru-RU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9649" marR="29649" marT="0" marB="0"/>
                </a:tc>
                <a:extLst>
                  <a:ext uri="{0D108BD9-81ED-4DB2-BD59-A6C34878D82A}">
                    <a16:rowId xmlns:a16="http://schemas.microsoft.com/office/drawing/2014/main" val="42771061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661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/>
    </mc:Choice>
    <mc:Fallback xmlns="">
      <p:transition spd="slow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DB1B95-F4CA-1183-4DF7-E8A545C267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>
            <a:extLst>
              <a:ext uri="{FF2B5EF4-FFF2-40B4-BE49-F238E27FC236}">
                <a16:creationId xmlns:a16="http://schemas.microsoft.com/office/drawing/2014/main" id="{08094264-F6F6-D850-89A2-22B9FA369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A279C69-4EF2-4D76-9C93-E1B5A7A19452}" type="slidenum">
              <a:rPr lang="ru-RU" altLang="ru-RU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sp>
        <p:nvSpPr>
          <p:cNvPr id="9220" name="Заголовок 1">
            <a:extLst>
              <a:ext uri="{FF2B5EF4-FFF2-40B4-BE49-F238E27FC236}">
                <a16:creationId xmlns:a16="http://schemas.microsoft.com/office/drawing/2014/main" id="{19838574-1A19-F519-EBD3-C85F34D706A2}"/>
              </a:ext>
            </a:extLst>
          </p:cNvPr>
          <p:cNvSpPr>
            <a:spLocks/>
          </p:cNvSpPr>
          <p:nvPr/>
        </p:nvSpPr>
        <p:spPr bwMode="auto">
          <a:xfrm>
            <a:off x="474663" y="225425"/>
            <a:ext cx="82296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 u="sng" dirty="0">
                <a:latin typeface="Arial" panose="020B0604020202020204" pitchFamily="34" charset="0"/>
              </a:rPr>
              <a:t>Эксплуатация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4088C2-8C22-B1E7-02B3-DFBAA1A04C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268760"/>
            <a:ext cx="4211960" cy="196698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BD0CBC2-33B7-6CCC-F863-971CDAB9D4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444612"/>
            <a:ext cx="4211960" cy="2376264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6596B87-9E26-E49E-5989-ACECF60695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312" y="1268760"/>
            <a:ext cx="4211960" cy="196698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0092799-FF27-5F48-7A80-F4500948B5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4554" y="3429000"/>
            <a:ext cx="4220718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7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/>
    </mc:Choice>
    <mc:Fallback xmlns="">
      <p:transition spd="slow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A6B51D-819B-00A7-1123-6E419F628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Номер слайда 1">
            <a:extLst>
              <a:ext uri="{FF2B5EF4-FFF2-40B4-BE49-F238E27FC236}">
                <a16:creationId xmlns:a16="http://schemas.microsoft.com/office/drawing/2014/main" id="{C8C0B735-C6D4-8851-5E0E-E5DF574F4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A279C69-4EF2-4D76-9C93-E1B5A7A19452}" type="slidenum">
              <a:rPr lang="ru-RU" altLang="ru-RU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sp>
        <p:nvSpPr>
          <p:cNvPr id="9220" name="Заголовок 1">
            <a:extLst>
              <a:ext uri="{FF2B5EF4-FFF2-40B4-BE49-F238E27FC236}">
                <a16:creationId xmlns:a16="http://schemas.microsoft.com/office/drawing/2014/main" id="{BE343001-FD15-1D35-E5CB-A6B72A6DE665}"/>
              </a:ext>
            </a:extLst>
          </p:cNvPr>
          <p:cNvSpPr>
            <a:spLocks/>
          </p:cNvSpPr>
          <p:nvPr/>
        </p:nvSpPr>
        <p:spPr bwMode="auto">
          <a:xfrm>
            <a:off x="474663" y="225425"/>
            <a:ext cx="82296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 u="sng" dirty="0">
                <a:latin typeface="Arial" panose="020B0604020202020204" pitchFamily="34" charset="0"/>
              </a:rPr>
              <a:t>Перспективы развития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4DEAD1-710E-7E9C-5744-59224A7311FD}"/>
              </a:ext>
            </a:extLst>
          </p:cNvPr>
          <p:cNvSpPr txBox="1"/>
          <p:nvPr/>
        </p:nvSpPr>
        <p:spPr>
          <a:xfrm>
            <a:off x="400050" y="1010643"/>
            <a:ext cx="4676005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/>
              <a:t>Основные требования к выполнению НИОКР: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200" dirty="0"/>
              <a:t>Период следования зондирующих радиоимпульсов – 50 мкс. 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200" dirty="0"/>
              <a:t>Длительность зондирующих радиоимпульсов - 0,6-1,2 мкс.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200" dirty="0"/>
              <a:t>Все измерения ветра радиолокатором должны быть в рабочем диапазоне от высоты установки до 2000 метров над поверхностью земли.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200" dirty="0"/>
              <a:t>С учетом специфики радиолокационных измерений, первая точка на профиле ветра может быть на высоте 100 метров от высоты установки радиолокатора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200" dirty="0"/>
              <a:t>Шаг регулярной сетки измерений по высоте должен обеспечивать не менее 10 точек в диапазоне рабочих высот.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200" dirty="0"/>
              <a:t>Время накопления радиолокационных сигналов на каждой высоте должно </a:t>
            </a:r>
            <a:r>
              <a:rPr lang="ru-RU" sz="1200" dirty="0" err="1"/>
              <a:t>программно</a:t>
            </a:r>
            <a:r>
              <a:rPr lang="ru-RU" sz="1200" dirty="0"/>
              <a:t> меняться от 5 до 30 мин.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200" dirty="0"/>
              <a:t>При наличии отражений на конкретной высоте, проводятся измерения направления и скорости ветра с минимально возможным шагом, но не менее 40 метров по высоте.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ru-RU" sz="1200" dirty="0"/>
              <a:t>Измеренные значения привязываются по высоте к реальным высотам, а профиль ветра, как по скорости, так и по направлению интерполируется между точками измерений гладкой функцией. Значения в 10 точках регулярной сетки вычисляются по интерполирующей функции.</a:t>
            </a:r>
          </a:p>
          <a:p>
            <a:r>
              <a:rPr lang="ru-RU" sz="1200" b="1" dirty="0"/>
              <a:t>Точность определения параметров:</a:t>
            </a:r>
          </a:p>
          <a:p>
            <a:r>
              <a:rPr lang="ru-RU" sz="1200" dirty="0"/>
              <a:t>- скорость ветра: ±1 м/с на уровне от поверхности земли до 2000 м;</a:t>
            </a:r>
          </a:p>
          <a:p>
            <a:r>
              <a:rPr lang="ru-RU" sz="1200" dirty="0"/>
              <a:t>- направление ветра: ±5° (при скорости &lt;15 м/с),</a:t>
            </a:r>
          </a:p>
          <a:p>
            <a:r>
              <a:rPr lang="ru-RU" sz="1200" dirty="0"/>
              <a:t>- направление ветра: ±2,5° (при скорости &gt;15 м/с).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67EA253-E680-BCE7-8FEB-4EB5D20CD8B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38" t="11660" r="28344" b="4822"/>
          <a:stretch>
            <a:fillRect/>
          </a:stretch>
        </p:blipFill>
        <p:spPr>
          <a:xfrm>
            <a:off x="5544108" y="2888940"/>
            <a:ext cx="2916563" cy="332245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439BF3D6-2D30-9488-E85A-59040D6887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2389" y="1005624"/>
            <a:ext cx="1444593" cy="223062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6537875-CC8A-8A7C-48B2-2DE9CC010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520489" y="1005623"/>
            <a:ext cx="1444593" cy="223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16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Номер слайда 1">
            <a:extLst>
              <a:ext uri="{FF2B5EF4-FFF2-40B4-BE49-F238E27FC236}">
                <a16:creationId xmlns:a16="http://schemas.microsoft.com/office/drawing/2014/main" id="{EDDE2BDD-252E-163D-D003-BCD6F442D0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8A8F271-A33F-45A2-AA53-00E398ECCE97}" type="slidenum">
              <a:rPr lang="ru-RU" altLang="ru-RU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ru-RU" altLang="ru-RU" sz="1200">
              <a:solidFill>
                <a:srgbClr val="898989"/>
              </a:solidFill>
            </a:endParaRPr>
          </a:p>
        </p:txBody>
      </p:sp>
      <p:sp>
        <p:nvSpPr>
          <p:cNvPr id="11267" name="Заголовок 1">
            <a:extLst>
              <a:ext uri="{FF2B5EF4-FFF2-40B4-BE49-F238E27FC236}">
                <a16:creationId xmlns:a16="http://schemas.microsoft.com/office/drawing/2014/main" id="{FCA45ADC-FF4F-929D-2D37-A7C03FC26483}"/>
              </a:ext>
            </a:extLst>
          </p:cNvPr>
          <p:cNvSpPr>
            <a:spLocks/>
          </p:cNvSpPr>
          <p:nvPr/>
        </p:nvSpPr>
        <p:spPr bwMode="auto">
          <a:xfrm>
            <a:off x="441325" y="2641600"/>
            <a:ext cx="82296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800" b="1" i="1" u="sng">
                <a:latin typeface="Arial" panose="020B0604020202020204" pitchFamily="34" charset="0"/>
              </a:rPr>
              <a:t>Спасибо за внимание!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0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3295</TotalTime>
  <Words>947</Words>
  <Application>Microsoft Office PowerPoint</Application>
  <PresentationFormat>Экран (4:3)</PresentationFormat>
  <Paragraphs>216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слайда</dc:title>
  <dc:creator>Запивалова С.И.</dc:creator>
  <cp:lastModifiedBy>Dmitry Surkov</cp:lastModifiedBy>
  <cp:revision>163</cp:revision>
  <dcterms:created xsi:type="dcterms:W3CDTF">2011-07-12T10:04:18Z</dcterms:created>
  <dcterms:modified xsi:type="dcterms:W3CDTF">2026-09-14T05:53:58Z</dcterms:modified>
</cp:coreProperties>
</file>