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6" r:id="rId2"/>
    <p:sldId id="284" r:id="rId3"/>
    <p:sldId id="267" r:id="rId4"/>
    <p:sldId id="287" r:id="rId5"/>
    <p:sldId id="285" r:id="rId6"/>
    <p:sldId id="288" r:id="rId7"/>
    <p:sldId id="291" r:id="rId8"/>
    <p:sldId id="274" r:id="rId9"/>
    <p:sldId id="281" r:id="rId10"/>
    <p:sldId id="279" r:id="rId11"/>
    <p:sldId id="290" r:id="rId12"/>
    <p:sldId id="292" r:id="rId13"/>
    <p:sldId id="273" r:id="rId14"/>
  </p:sldIdLst>
  <p:sldSz cx="9906000" cy="6858000" type="A4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416" y="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0" y="2348880"/>
            <a:ext cx="9906000" cy="3724096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Итоги модернизации</a:t>
            </a:r>
          </a:p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АРВК «Вектор-М»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en-US" sz="3600" b="1" dirty="0" smtClean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на основании опыта эксплуатации</a:t>
            </a:r>
          </a:p>
          <a:p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</a:rPr>
              <a:t>на сети Росгидромета</a:t>
            </a:r>
          </a:p>
          <a:p>
            <a:endParaRPr lang="ru-RU" sz="3600" b="1" dirty="0">
              <a:solidFill>
                <a:schemeClr val="tx2">
                  <a:lumMod val="50000"/>
                </a:schemeClr>
              </a:solidFill>
            </a:endParaRPr>
          </a:p>
          <a:p>
            <a:endParaRPr lang="ru-RU" sz="36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Главный конструктор Пономарев О.П.</a:t>
            </a:r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52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52" y="0"/>
            <a:ext cx="9937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509771"/>
            <a:ext cx="9937515" cy="830997"/>
          </a:xfrm>
        </p:spPr>
        <p:txBody>
          <a:bodyPr anchor="t" anchorCtr="0">
            <a:spAutoFit/>
          </a:bodyPr>
          <a:lstStyle/>
          <a:p>
            <a:pPr lvl="0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Аэрологический радиолокационный </a:t>
            </a:r>
            <a:r>
              <a:rPr lang="ru-RU" sz="2400" b="1" dirty="0">
                <a:solidFill>
                  <a:schemeClr val="tx2">
                    <a:lumMod val="50000"/>
                  </a:schemeClr>
                </a:solidFill>
              </a:rPr>
              <a:t>вычислительный комплекс «ВЕКТОР-М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»</a:t>
            </a:r>
            <a:endParaRPr lang="ru-RU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71036" y="4077072"/>
            <a:ext cx="50024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Сеть Росгидромета начала оснащаться АРВК «Вектор-М</a:t>
            </a:r>
            <a:r>
              <a:rPr lang="ru-RU" dirty="0"/>
              <a:t>» с 2007 </a:t>
            </a:r>
            <a:r>
              <a:rPr lang="ru-RU" dirty="0" smtClean="0"/>
              <a:t>года по проектам «Росгидромет-1», «</a:t>
            </a:r>
            <a:r>
              <a:rPr lang="ru-RU" dirty="0"/>
              <a:t>Росгидромет-2</a:t>
            </a:r>
            <a:r>
              <a:rPr lang="ru-RU" dirty="0" smtClean="0"/>
              <a:t>». В настоящее время на сети работает 5</a:t>
            </a:r>
            <a:r>
              <a:rPr lang="en-US" dirty="0" smtClean="0"/>
              <a:t>7</a:t>
            </a:r>
            <a:r>
              <a:rPr lang="ru-RU" dirty="0" smtClean="0"/>
              <a:t> комплексов, охватывая географию от Калининграда до Камчатки, от о-ва Беринга до Сочи.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520" y="1778942"/>
            <a:ext cx="2016224" cy="38102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936" y="1448780"/>
            <a:ext cx="4752528" cy="2485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56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906001" cy="687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73080" y="1679897"/>
            <a:ext cx="37444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dirty="0" smtClean="0"/>
              <a:t>Уменьшена чувствительность к внешним помехам;</a:t>
            </a:r>
            <a:endParaRPr lang="ru-RU" dirty="0"/>
          </a:p>
          <a:p>
            <a:pPr marL="342900" indent="-342900">
              <a:buAutoNum type="arabicPeriod"/>
            </a:pPr>
            <a:r>
              <a:rPr lang="ru-RU" dirty="0" smtClean="0"/>
              <a:t>Реализована возможность просмотра ответной паузы от радиозонда в масштабах окон 1,5 и 50 км;</a:t>
            </a:r>
          </a:p>
          <a:p>
            <a:pPr marL="342900" indent="-342900">
              <a:buAutoNum type="arabicPeriod"/>
            </a:pPr>
            <a:r>
              <a:rPr lang="ru-RU" dirty="0"/>
              <a:t>Реализована</a:t>
            </a:r>
            <a:r>
              <a:rPr lang="ru-RU" dirty="0" smtClean="0"/>
              <a:t> возможность автоматической перестройки частоты приёмника на частоту радиозонда;</a:t>
            </a:r>
          </a:p>
          <a:p>
            <a:pPr marL="342900" indent="-342900">
              <a:buAutoNum type="arabicPeriod"/>
            </a:pPr>
            <a:r>
              <a:rPr lang="ru-RU" dirty="0" smtClean="0"/>
              <a:t>Реализована возможность проверки чувствительности радиозондов.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44488" y="620688"/>
            <a:ext cx="9145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По сравнению с АРВК «Вектор-М» поставленных по программе Росгидромет-1</a:t>
            </a:r>
            <a:br>
              <a:rPr lang="ru-RU" b="1" dirty="0" smtClean="0"/>
            </a:br>
            <a:r>
              <a:rPr lang="ru-RU" b="1" dirty="0" smtClean="0"/>
              <a:t>в 2016 году была кардинально переработана схемотехника всех блоков и модулей АРВК</a:t>
            </a:r>
            <a:br>
              <a:rPr lang="ru-RU" b="1" dirty="0" smtClean="0"/>
            </a:br>
            <a:r>
              <a:rPr lang="ru-RU" b="1" dirty="0" smtClean="0"/>
              <a:t>с сохранением совместимости с ранее поставленными комплексами.</a:t>
            </a:r>
            <a:endParaRPr lang="ru-RU" b="1" dirty="0"/>
          </a:p>
        </p:txBody>
      </p:sp>
      <p:pic>
        <p:nvPicPr>
          <p:cNvPr id="10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2097" y="1988840"/>
            <a:ext cx="4460903" cy="2966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801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906001" cy="687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4488" y="620688"/>
            <a:ext cx="9145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Модернизирована система </a:t>
            </a:r>
            <a:r>
              <a:rPr lang="ru-RU" b="1" dirty="0"/>
              <a:t>питания </a:t>
            </a:r>
            <a:r>
              <a:rPr lang="ru-RU" b="1" dirty="0" smtClean="0"/>
              <a:t>подрешёток </a:t>
            </a:r>
            <a:r>
              <a:rPr lang="ru-RU" b="1" dirty="0"/>
              <a:t>дальнего канала и </a:t>
            </a:r>
            <a:r>
              <a:rPr lang="ru-RU" b="1" dirty="0" smtClean="0"/>
              <a:t>изменена топология </a:t>
            </a:r>
            <a:r>
              <a:rPr lang="ru-RU" b="1" dirty="0"/>
              <a:t>антенны ближнего канала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2006184"/>
            <a:ext cx="3240360" cy="297794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5" name="TextBox 4"/>
          <p:cNvSpPr txBox="1"/>
          <p:nvPr/>
        </p:nvSpPr>
        <p:spPr>
          <a:xfrm>
            <a:off x="5385048" y="2017871"/>
            <a:ext cx="403244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Снижено влияние подстилающей поверхности и мешающих </a:t>
            </a:r>
            <a:r>
              <a:rPr lang="ru-RU" dirty="0" err="1" smtClean="0"/>
              <a:t>переотражений</a:t>
            </a:r>
            <a:r>
              <a:rPr lang="ru-RU" dirty="0" smtClean="0"/>
              <a:t> на углах места от 13° и ниже;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Достигнут более устойчивый захват радиозонда при пуске, минимизированы колебания антенны по углам</a:t>
            </a:r>
            <a:r>
              <a:rPr lang="en-US" dirty="0" smtClean="0"/>
              <a:t> </a:t>
            </a:r>
            <a:r>
              <a:rPr lang="el-GR" dirty="0" smtClean="0"/>
              <a:t>α </a:t>
            </a:r>
            <a:r>
              <a:rPr lang="ru-RU" dirty="0" smtClean="0"/>
              <a:t>и </a:t>
            </a:r>
            <a:r>
              <a:rPr lang="en-US" dirty="0" smtClean="0"/>
              <a:t>ɛ </a:t>
            </a:r>
            <a:r>
              <a:rPr lang="ru-RU" dirty="0" smtClean="0"/>
              <a:t>при сопровождении радиозонда в ближней зоне.</a:t>
            </a:r>
          </a:p>
          <a:p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0" y="0"/>
            <a:ext cx="9906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634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906001" cy="687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472" y="1310376"/>
            <a:ext cx="5937056" cy="2821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37070" y="4149080"/>
            <a:ext cx="8036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Введение второго монитора позволило оптимизировать рабочий процесс, в режиме реального времени на одном экране осуществляется управление и контроль параметров АРВК, а на другом работа с аэрологическими телеграммами.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504" y="908720"/>
            <a:ext cx="9145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К рабочему месту оператора добавлен второй монитор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884086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906001" cy="687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5644" y="620688"/>
            <a:ext cx="9327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Разработано и введено в состав АРВК специальное программное обеспечение «Программа обработки результатов аэрологических наблюдений» (ПОРАН)</a:t>
            </a:r>
            <a:endParaRPr lang="ru-RU" b="1" dirty="0"/>
          </a:p>
        </p:txBody>
      </p:sp>
      <p:grpSp>
        <p:nvGrpSpPr>
          <p:cNvPr id="9" name="Группа 8"/>
          <p:cNvGrpSpPr/>
          <p:nvPr/>
        </p:nvGrpSpPr>
        <p:grpSpPr>
          <a:xfrm>
            <a:off x="200472" y="1784209"/>
            <a:ext cx="4968552" cy="3589007"/>
            <a:chOff x="128464" y="1526610"/>
            <a:chExt cx="4304928" cy="3041184"/>
          </a:xfrm>
        </p:grpSpPr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464" y="2338653"/>
              <a:ext cx="3147814" cy="1705066"/>
            </a:xfrm>
            <a:prstGeom prst="rect">
              <a:avLst/>
            </a:prstGeom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552" y="1526610"/>
              <a:ext cx="3152800" cy="1707767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0592" y="2832562"/>
              <a:ext cx="3152800" cy="173523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5169024" y="1784209"/>
            <a:ext cx="44682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Помимо базовых телеграмм КН-04, ТАЭ-3, слой, приземный слой, в СПО «ПОРАН» реализованы следующие функции: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формирование телеграмм в формате </a:t>
            </a:r>
            <a:r>
              <a:rPr lang="en-US" smtClean="0">
                <a:solidFill>
                  <a:schemeClr val="tx2">
                    <a:lumMod val="50000"/>
                  </a:schemeClr>
                </a:solidFill>
              </a:rPr>
              <a:t>BUFR</a:t>
            </a:r>
            <a:r>
              <a:rPr lang="ru-RU" smtClean="0">
                <a:solidFill>
                  <a:schemeClr val="tx2">
                    <a:lumMod val="50000"/>
                  </a:schemeClr>
                </a:solidFill>
              </a:rPr>
              <a:t>;</a:t>
            </a:r>
            <a:endParaRPr lang="ru-RU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формирование таблицы результатов зондирования ТАЭ-16;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обавлена возможность просмотра траектории полёта радиозонда на карте;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и</a:t>
            </a:r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нтерфейс программы позволяет изменять стиль и размер шрифта.</a:t>
            </a:r>
          </a:p>
        </p:txBody>
      </p:sp>
    </p:spTree>
    <p:extLst>
      <p:ext uri="{BB962C8B-B14F-4D97-AF65-F5344CB8AC3E}">
        <p14:creationId xmlns:p14="http://schemas.microsoft.com/office/powerpoint/2010/main" val="1184288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906001" cy="687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025008" y="1168909"/>
            <a:ext cx="460851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Tx/>
              <a:buAutoNum type="arabicPeriod"/>
            </a:pPr>
            <a:r>
              <a:rPr lang="ru-RU" dirty="0" smtClean="0">
                <a:solidFill>
                  <a:prstClr val="black"/>
                </a:solidFill>
              </a:rPr>
              <a:t>Снижены динамическая и флуктуационная ошибки </a:t>
            </a:r>
            <a:r>
              <a:rPr lang="ru-RU" dirty="0">
                <a:solidFill>
                  <a:prstClr val="black"/>
                </a:solidFill>
              </a:rPr>
              <a:t>сопровождения </a:t>
            </a:r>
            <a:r>
              <a:rPr lang="ru-RU" dirty="0" smtClean="0">
                <a:solidFill>
                  <a:prstClr val="black"/>
                </a:solidFill>
              </a:rPr>
              <a:t>радиозонда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ru-RU" dirty="0" smtClean="0">
                <a:solidFill>
                  <a:prstClr val="black"/>
                </a:solidFill>
              </a:rPr>
              <a:t>за счет оптимизации алгоритма автоматического слежения, статистического сглаживания, усовершенствованы </a:t>
            </a:r>
            <a:r>
              <a:rPr lang="ru-RU" dirty="0" smtClean="0">
                <a:solidFill>
                  <a:prstClr val="black"/>
                </a:solidFill>
              </a:rPr>
              <a:t>алгоритмы обработки первичной информации следящей </a:t>
            </a:r>
            <a:r>
              <a:rPr lang="ru-RU" dirty="0" smtClean="0">
                <a:solidFill>
                  <a:prstClr val="black"/>
                </a:solidFill>
              </a:rPr>
              <a:t>системы;</a:t>
            </a:r>
            <a:endParaRPr lang="ru-RU" dirty="0" smtClean="0">
              <a:solidFill>
                <a:prstClr val="black"/>
              </a:solidFill>
            </a:endParaRPr>
          </a:p>
          <a:p>
            <a:pPr marL="342900" indent="-342900" algn="just">
              <a:buFontTx/>
              <a:buAutoNum type="arabicPeriod"/>
            </a:pPr>
            <a:r>
              <a:rPr lang="ru-RU" dirty="0" smtClean="0">
                <a:solidFill>
                  <a:prstClr val="black"/>
                </a:solidFill>
              </a:rPr>
              <a:t>Повышено качество поступающей телеметрической информации, усовершенствованы алгоритмы обработки и реализовано комплексирование каналов модуля МТЛМ и звуковой карты.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0472" y="620688"/>
            <a:ext cx="9649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Оптимизированы цифровые методы </a:t>
            </a:r>
            <a:r>
              <a:rPr lang="ru-RU" b="1" dirty="0">
                <a:solidFill>
                  <a:prstClr val="black"/>
                </a:solidFill>
              </a:rPr>
              <a:t>обработки координатно-телеметрической </a:t>
            </a:r>
            <a:r>
              <a:rPr lang="ru-RU" b="1" dirty="0" smtClean="0">
                <a:solidFill>
                  <a:prstClr val="black"/>
                </a:solidFill>
              </a:rPr>
              <a:t>информации</a:t>
            </a:r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26" y="3511510"/>
            <a:ext cx="4781574" cy="23801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26" y="985422"/>
            <a:ext cx="4781574" cy="22984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16896" y="104170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22284" y="3605185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87970" y="136774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93358" y="3974517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D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81924" y="411752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</a:rPr>
              <a:t>α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76536" y="1565619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</a:rPr>
              <a:t>α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6536" y="228676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</a:rPr>
              <a:t>ε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1924" y="4852256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 smtClean="0">
                <a:solidFill>
                  <a:prstClr val="black"/>
                </a:solidFill>
              </a:rPr>
              <a:t>ε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250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7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80992" y="1484784"/>
            <a:ext cx="45365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Отличительной особенностью малогабаритных метеорологических радиозондов РЗМ-Ц по сравнению с классическими радиозондами серии РЗМ-2 является архитектура построенная на микропроцессоре.</a:t>
            </a:r>
          </a:p>
          <a:p>
            <a:pPr algn="just"/>
            <a:r>
              <a:rPr lang="ru-RU" dirty="0" smtClean="0"/>
              <a:t>В РЗМ-Ц телеметрический сигнал передаётся цифровым пакетом, закодированным амплитудной модуляцией манчестерской последовательностью со скоростью 2400 бод.</a:t>
            </a:r>
          </a:p>
          <a:p>
            <a:pPr algn="just"/>
            <a:r>
              <a:rPr lang="ru-RU" dirty="0" smtClean="0"/>
              <a:t>Скорость </a:t>
            </a:r>
            <a:r>
              <a:rPr lang="ru-RU" dirty="0"/>
              <a:t>определения и передачи информации выше в </a:t>
            </a:r>
            <a:r>
              <a:rPr lang="ru-RU" dirty="0" smtClean="0"/>
              <a:t>2,5 раза, </a:t>
            </a:r>
            <a:r>
              <a:rPr lang="ru-RU" dirty="0"/>
              <a:t>чем у </a:t>
            </a:r>
            <a:r>
              <a:rPr lang="ru-RU" dirty="0" smtClean="0"/>
              <a:t>РЗМ-2.</a:t>
            </a:r>
          </a:p>
        </p:txBody>
      </p:sp>
      <p:pic>
        <p:nvPicPr>
          <p:cNvPr id="1026" name="Picture 2" descr="C:\Users\180user1\Desktop\Дудин Общее\Продукция предприятия\мпу метео\РЗМ Ц\reklama\zonde-new.png"/>
          <p:cNvPicPr>
            <a:picLocks noChangeAspect="1" noChangeArrowheads="1"/>
          </p:cNvPicPr>
          <p:nvPr/>
        </p:nvPicPr>
        <p:blipFill rotWithShape="1">
          <a:blip r:embed="rId3" cstate="print"/>
          <a:srcRect r="23642" b="11111"/>
          <a:stretch/>
        </p:blipFill>
        <p:spPr bwMode="auto">
          <a:xfrm>
            <a:off x="560512" y="2060848"/>
            <a:ext cx="3402377" cy="2592287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8" name="TextBox 7"/>
          <p:cNvSpPr txBox="1"/>
          <p:nvPr/>
        </p:nvSpPr>
        <p:spPr>
          <a:xfrm>
            <a:off x="305644" y="620688"/>
            <a:ext cx="9327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Освоено серийное производство метеорологических радиозондов РЗМ-Ц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40215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7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56" y="1700808"/>
            <a:ext cx="2016224" cy="31636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9" name="TextBox 8"/>
          <p:cNvSpPr txBox="1"/>
          <p:nvPr/>
        </p:nvSpPr>
        <p:spPr>
          <a:xfrm>
            <a:off x="360451" y="1484784"/>
            <a:ext cx="603270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Ранее изготовленные АРВК </a:t>
            </a:r>
            <a:r>
              <a:rPr lang="ru-RU" dirty="0"/>
              <a:t>«Вектор-М» </a:t>
            </a:r>
            <a:r>
              <a:rPr lang="ru-RU" dirty="0" smtClean="0"/>
              <a:t>смогут дооснащаться </a:t>
            </a:r>
            <a:r>
              <a:rPr lang="ru-RU" dirty="0"/>
              <a:t>модулем навигационного зондирования, обеспечивающим </a:t>
            </a:r>
            <a:r>
              <a:rPr lang="ru-RU" dirty="0" smtClean="0"/>
              <a:t>проведение аэрологических наблюдений </a:t>
            </a:r>
            <a:r>
              <a:rPr lang="ru-RU" dirty="0"/>
              <a:t>в радионавигационном режиме</a:t>
            </a:r>
            <a:r>
              <a:rPr lang="ru-RU" dirty="0" smtClean="0"/>
              <a:t>. Модуль устанавливается в свободный слот блока БОУ без его доработки. Ведутся работы по отладке программного обеспечения</a:t>
            </a:r>
            <a:r>
              <a:rPr lang="en-US" dirty="0" smtClean="0"/>
              <a:t> </a:t>
            </a:r>
            <a:r>
              <a:rPr lang="ru-RU" dirty="0"/>
              <a:t>с</a:t>
            </a:r>
            <a:r>
              <a:rPr lang="ru-RU" dirty="0" smtClean="0"/>
              <a:t> опытными выпусками радиозондов.</a:t>
            </a:r>
          </a:p>
          <a:p>
            <a:pPr algn="just"/>
            <a:endParaRPr lang="ru-RU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just"/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Основные технические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</a:rPr>
              <a:t>характеристики: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Максимальная дальность зондирования: 250 км;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Максимальная высота зондирования: 40 км;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Чувствительность приемника, не более: минус 132 дБ;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Плотность потока излучаемой мощности передатчика, не более</a:t>
            </a:r>
            <a:r>
              <a:rPr lang="en-US" dirty="0" smtClean="0"/>
              <a:t>:</a:t>
            </a:r>
            <a:r>
              <a:rPr lang="ru-RU" dirty="0" smtClean="0"/>
              <a:t> 25</a:t>
            </a:r>
            <a:r>
              <a:rPr lang="en-US" dirty="0" smtClean="0"/>
              <a:t> </a:t>
            </a:r>
            <a:r>
              <a:rPr lang="ru-RU" dirty="0"/>
              <a:t>мкВт/см</a:t>
            </a:r>
            <a:r>
              <a:rPr lang="ru-RU" baseline="30000" dirty="0"/>
              <a:t>2</a:t>
            </a:r>
            <a:r>
              <a:rPr lang="ru-RU" dirty="0" smtClean="0"/>
              <a:t>.</a:t>
            </a:r>
            <a:endParaRPr lang="ru-RU" dirty="0" smtClean="0">
              <a:solidFill>
                <a:srgbClr val="FF0000"/>
              </a:solidFill>
            </a:endParaRPr>
          </a:p>
          <a:p>
            <a:pPr marL="285750" indent="-285750" algn="just">
              <a:buFontTx/>
              <a:buChar char="-"/>
            </a:pPr>
            <a:endParaRPr lang="ru-RU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05644" y="620688"/>
            <a:ext cx="9327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Разработан и изготовлен опытный образец модуля аэрологического навигационного комплекса «АРНК»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33395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37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76536" y="1628800"/>
            <a:ext cx="439248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Навигационный </a:t>
            </a:r>
            <a:r>
              <a:rPr lang="ru-RU" dirty="0"/>
              <a:t>метеорологический радиозонд (</a:t>
            </a:r>
            <a:r>
              <a:rPr lang="ru-RU" dirty="0" smtClean="0"/>
              <a:t>РЗМ-Н) </a:t>
            </a:r>
            <a:r>
              <a:rPr lang="ru-RU" dirty="0"/>
              <a:t>предназначен для работы в составе систем комплексного зондирования </a:t>
            </a:r>
            <a:r>
              <a:rPr lang="ru-RU" dirty="0" smtClean="0"/>
              <a:t>атмосферы навигационного типа (АРНК).</a:t>
            </a:r>
            <a:endParaRPr lang="ru-RU" dirty="0"/>
          </a:p>
          <a:p>
            <a:pPr algn="just"/>
            <a:endParaRPr lang="ru-RU" dirty="0"/>
          </a:p>
          <a:p>
            <a:pPr algn="just"/>
            <a:r>
              <a:rPr lang="ru-RU" b="1" dirty="0" smtClean="0"/>
              <a:t>Радиозонд обеспечивает</a:t>
            </a:r>
            <a:r>
              <a:rPr lang="ru-RU" b="1" dirty="0"/>
              <a:t>:</a:t>
            </a:r>
          </a:p>
          <a:p>
            <a:pPr marL="285750" indent="-285750" algn="just">
              <a:buFontTx/>
              <a:buChar char="-"/>
            </a:pPr>
            <a:r>
              <a:rPr lang="ru-RU" dirty="0"/>
              <a:t>в</a:t>
            </a:r>
            <a:r>
              <a:rPr lang="ru-RU" dirty="0" smtClean="0"/>
              <a:t>ыполнение требований к техническим </a:t>
            </a:r>
            <a:r>
              <a:rPr lang="ru-RU" dirty="0"/>
              <a:t>и </a:t>
            </a:r>
            <a:r>
              <a:rPr lang="ru-RU" dirty="0" smtClean="0"/>
              <a:t>эксплуатационным ограничениям, предъявляемым к радиозондам типа  </a:t>
            </a:r>
            <a:r>
              <a:rPr lang="ru-RU" dirty="0"/>
              <a:t>РЗМ-2;</a:t>
            </a:r>
          </a:p>
          <a:p>
            <a:pPr marL="285750" indent="-285750" algn="just">
              <a:buFontTx/>
              <a:buChar char="-"/>
            </a:pPr>
            <a:r>
              <a:rPr lang="ru-RU" dirty="0" smtClean="0"/>
              <a:t>поддержку глобальных спутниковых навигационных систем ГЛОНАСС, </a:t>
            </a:r>
            <a:r>
              <a:rPr lang="en-US" dirty="0" smtClean="0"/>
              <a:t>GPS</a:t>
            </a:r>
            <a:r>
              <a:rPr lang="ru-RU" dirty="0"/>
              <a:t>.</a:t>
            </a:r>
            <a:endParaRPr lang="ru-RU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7" t="282" r="11665"/>
          <a:stretch/>
        </p:blipFill>
        <p:spPr>
          <a:xfrm>
            <a:off x="5385048" y="2039707"/>
            <a:ext cx="3744417" cy="2605537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7" name="TextBox 6"/>
          <p:cNvSpPr txBox="1"/>
          <p:nvPr/>
        </p:nvSpPr>
        <p:spPr>
          <a:xfrm>
            <a:off x="488504" y="620688"/>
            <a:ext cx="921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Разработаны и изготовлены опытные образы навигационных метеорологических радиозондов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17909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15" y="0"/>
            <a:ext cx="9937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6346" y="1096234"/>
            <a:ext cx="5804966" cy="34104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456" y="620688"/>
            <a:ext cx="9777536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60" b="1" dirty="0" smtClean="0"/>
              <a:t>Разработана новая версии управляющей программы АРВК «Вектор-М»</a:t>
            </a:r>
            <a:endParaRPr lang="ru-RU" sz="176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704528" y="4506651"/>
            <a:ext cx="87849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Для интуитивно понятной работы оператора-аэролога,</a:t>
            </a:r>
            <a:br>
              <a:rPr lang="ru-RU" dirty="0" smtClean="0"/>
            </a:br>
            <a:r>
              <a:rPr lang="ru-RU" dirty="0" smtClean="0"/>
              <a:t>в новой версии управляющей программы </a:t>
            </a:r>
            <a:r>
              <a:rPr lang="ru-RU" dirty="0"/>
              <a:t>АРВК «</a:t>
            </a:r>
            <a:r>
              <a:rPr lang="ru-RU" dirty="0" smtClean="0"/>
              <a:t>Вектор-М» переработан пользовательский интерфейс. Органы контроля и управления скомпонованы в одном окне. Код программы переработан с </a:t>
            </a:r>
            <a:r>
              <a:rPr lang="ru-RU" dirty="0"/>
              <a:t>использованием современных инструментов и методов программирования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5573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v012277\Desktop\Презентация\флн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515" y="-14463"/>
            <a:ext cx="993751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6496" y="658717"/>
            <a:ext cx="4248472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760" b="1" dirty="0" smtClean="0"/>
              <a:t>Модернизация антенны дальнего канала</a:t>
            </a:r>
            <a:endParaRPr lang="ru-RU" sz="176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889103" y="2058843"/>
            <a:ext cx="383876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dirty="0"/>
              <a:t>с</a:t>
            </a:r>
            <a:r>
              <a:rPr lang="ru-RU" dirty="0" smtClean="0"/>
              <a:t>нижение уровня боковых лепестков до -19 дБ по сравнению с -10 дБ в текущей конструкции антенны</a:t>
            </a:r>
            <a:r>
              <a:rPr lang="en-US" dirty="0" smtClean="0"/>
              <a:t>;</a:t>
            </a:r>
            <a:endParaRPr lang="ru-RU" dirty="0" smtClean="0"/>
          </a:p>
          <a:p>
            <a:pPr marL="342900" indent="-342900" algn="just">
              <a:buAutoNum type="arabicPeriod"/>
            </a:pPr>
            <a:r>
              <a:rPr lang="ru-RU" dirty="0" smtClean="0"/>
              <a:t>отсутствие дифракционных максимумов в диапазоне углов </a:t>
            </a:r>
            <a:r>
              <a:rPr lang="el-GR" dirty="0" smtClean="0"/>
              <a:t>±</a:t>
            </a:r>
            <a:r>
              <a:rPr lang="ru-RU" dirty="0" smtClean="0"/>
              <a:t>90°</a:t>
            </a:r>
            <a:r>
              <a:rPr lang="en-US" dirty="0" smtClean="0"/>
              <a:t>;</a:t>
            </a:r>
            <a:endParaRPr lang="ru-RU" dirty="0" smtClean="0"/>
          </a:p>
          <a:p>
            <a:pPr marL="342900" indent="-342900" algn="just">
              <a:buAutoNum type="arabicPeriod"/>
            </a:pPr>
            <a:r>
              <a:rPr lang="ru-RU" dirty="0" smtClean="0"/>
              <a:t>улучшение развязки между излучателями и антенными делителями мощности на 10 дБ.</a:t>
            </a:r>
          </a:p>
          <a:p>
            <a:pPr marL="342900" indent="-342900" algn="just">
              <a:buAutoNum type="arabicPeriod"/>
            </a:pPr>
            <a:endParaRPr lang="ru-RU" dirty="0" smtClean="0"/>
          </a:p>
          <a:p>
            <a:pPr algn="just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472" y="2061206"/>
            <a:ext cx="2491450" cy="242715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7499" y="1772816"/>
            <a:ext cx="2986027" cy="300393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13946" y="4776749"/>
            <a:ext cx="2822830" cy="369332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 smtClean="0">
                <a:ln w="0"/>
                <a:solidFill>
                  <a:schemeClr val="tx1"/>
                </a:solidFill>
              </a:rPr>
              <a:t>Серийная антенна ДК</a:t>
            </a:r>
            <a:endParaRPr lang="ru-RU" b="0" cap="none" spc="0" dirty="0">
              <a:ln w="0"/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96816" y="4776748"/>
            <a:ext cx="22632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n w="0"/>
              </a:rPr>
              <a:t>Модернизированная</a:t>
            </a:r>
            <a:r>
              <a:rPr lang="ru-RU" dirty="0">
                <a:ln w="0"/>
              </a:rPr>
              <a:t/>
            </a:r>
            <a:br>
              <a:rPr lang="ru-RU" dirty="0">
                <a:ln w="0"/>
              </a:rPr>
            </a:br>
            <a:r>
              <a:rPr lang="ru-RU" dirty="0">
                <a:ln w="0"/>
              </a:rPr>
              <a:t>антенна </a:t>
            </a:r>
            <a:r>
              <a:rPr lang="ru-RU" dirty="0" smtClean="0">
                <a:ln w="0"/>
              </a:rPr>
              <a:t>ДК</a:t>
            </a:r>
            <a:endParaRPr lang="ru-RU" dirty="0">
              <a:ln w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78068" y="1197579"/>
            <a:ext cx="37541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Модернизированная антенна </a:t>
            </a:r>
            <a:endParaRPr lang="ru-RU" dirty="0" smtClean="0"/>
          </a:p>
          <a:p>
            <a:r>
              <a:rPr lang="ru-RU" dirty="0"/>
              <a:t>д</a:t>
            </a:r>
            <a:r>
              <a:rPr lang="ru-RU" dirty="0" smtClean="0"/>
              <a:t>альнего канала (ДК) обеспечивает</a:t>
            </a:r>
            <a:r>
              <a:rPr lang="en-US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9258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v012277\Desktop\Презентация\зад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402"/>
            <a:ext cx="9941250" cy="6887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30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2444</TotalTime>
  <Words>669</Words>
  <Application>Microsoft Office PowerPoint</Application>
  <PresentationFormat>Лист A4 (210x297 мм)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Аэрологический радиолокационный вычислительный комплекс «ВЕКТОР-М»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Дудин Дмитрий Константинович</dc:creator>
  <cp:lastModifiedBy>Ращупкин Дмитрий Александрович</cp:lastModifiedBy>
  <cp:revision>182</cp:revision>
  <cp:lastPrinted>2026-03-02T05:23:16Z</cp:lastPrinted>
  <dcterms:created xsi:type="dcterms:W3CDTF">2025-10-21T02:37:02Z</dcterms:created>
  <dcterms:modified xsi:type="dcterms:W3CDTF">2026-09-14T09:18:04Z</dcterms:modified>
</cp:coreProperties>
</file>