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64" r:id="rId3"/>
    <p:sldId id="257" r:id="rId4"/>
    <p:sldId id="263" r:id="rId5"/>
    <p:sldId id="258" r:id="rId6"/>
    <p:sldId id="260" r:id="rId7"/>
    <p:sldId id="265" r:id="rId8"/>
    <p:sldId id="266" r:id="rId9"/>
    <p:sldId id="25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8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91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198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33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8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53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2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25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32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4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567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813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4551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274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46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427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580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5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18AC356-345D-402F-8BD4-332434F6736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ADF08F6-136B-432D-A78F-685B1E334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20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023" y="1942011"/>
            <a:ext cx="7332617" cy="3753395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36320" y="748584"/>
            <a:ext cx="10546080" cy="13208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«Водородная лаборатория»</a:t>
            </a:r>
          </a:p>
        </p:txBody>
      </p:sp>
      <p:pic>
        <p:nvPicPr>
          <p:cNvPr id="4" name="Picture 2" descr="Compan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65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95">
        <p14:reveal/>
      </p:transition>
    </mc:Choice>
    <mc:Fallback xmlns="">
      <p:transition spd="slow" advTm="8895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5619" y="799618"/>
            <a:ext cx="10534380" cy="71422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нас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895618" y="1806422"/>
            <a:ext cx="10534381" cy="4549431"/>
          </a:xfrm>
        </p:spPr>
        <p:txBody>
          <a:bodyPr>
            <a:normAutofit/>
          </a:bodyPr>
          <a:lstStyle/>
          <a:p>
            <a:pPr marL="0" lvl="0" indent="0" algn="ctr" defTabSz="914400">
              <a:lnSpc>
                <a:spcPct val="90000"/>
              </a:lnSpc>
              <a:buNone/>
            </a:pPr>
            <a:r>
              <a:rPr lang="ru-RU" sz="2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ОСНОВАННАЯ ЦЕЛЬ НАШЕЙ Компании ЗАКЛЮЧАЕТСЯ В ИЗГОТОВЛЕНИИ ВЫСОКОТЕХНОЛОГИЧНЫХ ГЕНЕРАТОРОВ ВОДОРОДА, КОТОРЫЕ НЕ ТОЛЬКО НЕ БУДУТ УСТУПАЮТЬ ЗАРУБЕЖНЫМ АНАЛОГАМ, НО И ЗАЧАСТУЮ ПРЕВОСХОДИТЬ ИХ ПО МНОГИМ ПАРАМЕТРАМ</a:t>
            </a:r>
          </a:p>
          <a:p>
            <a:pPr marL="0" lvl="0" indent="0" algn="ctr" defTabSz="914400">
              <a:lnSpc>
                <a:spcPct val="90000"/>
              </a:lnSpc>
              <a:buNone/>
            </a:pPr>
            <a:r>
              <a:rPr 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Наша команда обладает многолетним опытом и профессиональными компетенциями в области производства, хранения и использования водорода.</a:t>
            </a:r>
          </a:p>
          <a:p>
            <a:pPr marL="0" lvl="0" indent="0" algn="ctr" defTabSz="914400">
              <a:lnSpc>
                <a:spcPct val="90000"/>
              </a:lnSpc>
              <a:buNone/>
            </a:pPr>
            <a:r>
              <a:rPr 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Совокупность этих факторов позволяет разрабатывать и производить качественную и надежную продукцию, а также обеспечивает грамотную техническую поддержку, квалифицированное гарантийное и </a:t>
            </a:r>
            <a:r>
              <a:rPr lang="ru-RU" sz="18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постгарантийное</a:t>
            </a:r>
            <a:r>
              <a:rPr 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обслуживание.</a:t>
            </a: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63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713">
        <p14:reveal/>
      </p:transition>
    </mc:Choice>
    <mc:Fallback xmlns="">
      <p:transition spd="slow" advTm="1571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899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получения водорода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913774" y="1808480"/>
            <a:ext cx="10363826" cy="39827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работы генераторов водорода </a:t>
            </a:r>
            <a:r>
              <a:rPr lang="ru-RU" i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лежит электролитическое разложение воды на водород и кислород в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протонообменном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электролизере (PEM).</a:t>
            </a:r>
            <a:endParaRPr lang="en-U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Деионизированная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 поступает на анод, где разлагается на гидратированные ионы водорода, молекулу кислорода и электроны. Гидратированные ионы водорода под действием электрического поля движутся к катоду через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протонообменную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мембрану, а электроны - через внешнюю цепь. На катоде ионы водорода и электроны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рекомбинируют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образованием молекулы водорода.</a:t>
            </a:r>
          </a:p>
          <a:p>
            <a:endParaRPr lang="ru-RU" dirty="0"/>
          </a:p>
        </p:txBody>
      </p:sp>
      <p:pic>
        <p:nvPicPr>
          <p:cNvPr id="10" name="Picture 2" descr="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3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108">
        <p14:reveal/>
      </p:transition>
    </mc:Choice>
    <mc:Fallback xmlns="">
      <p:transition spd="slow" advTm="15108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641323"/>
          </a:xfrm>
        </p:spPr>
        <p:txBody>
          <a:bodyPr/>
          <a:lstStyle/>
          <a:p>
            <a:r>
              <a:rPr lang="ru-RU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913774" y="1168400"/>
            <a:ext cx="10363826" cy="48971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 поколение генераторов водорода на основе электролизеров с </a:t>
            </a:r>
            <a:r>
              <a:rPr lang="ru-RU" sz="1800" i="1" kern="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протонообменными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мембранами (PEM) производительностью до 500 л/ч. </a:t>
            </a:r>
            <a:b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генераторы </a:t>
            </a:r>
            <a:r>
              <a:rPr lang="ru-RU" i="1" kern="5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предназначены для получения водорода с чистотой 99.995% и его дальнейшего использования в качестве газа-носителя в газовой хроматографии, для наполнения шаропилотных и радиозондовых оболочек на гидрометеорологических станциях, для создания восстановительной атмосферы в металлургии и других технологических процессах.</a:t>
            </a:r>
            <a:b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Компактные, эргономичные, безопасные генераторы водорода </a:t>
            </a:r>
            <a:r>
              <a:rPr lang="ru-RU" sz="1800" i="1" kern="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можно размещать непосредственно в лабораторных и промышленных помещениях, отказавшись от использования водорода высокого давления из баллонов.</a:t>
            </a:r>
            <a:b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производства водорода с помощью генераторов </a:t>
            </a:r>
            <a:r>
              <a:rPr lang="ru-RU" sz="1800" i="1" kern="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требуется только электрический ток и </a:t>
            </a:r>
            <a:r>
              <a:rPr lang="ru-RU" sz="1800" i="1" kern="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деионизированная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вода (PEM технология), без использования щелочного раствора КОН</a:t>
            </a:r>
            <a:r>
              <a:rPr lang="ru-RU" sz="1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9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824">
        <p14:reveal/>
      </p:transition>
    </mc:Choice>
    <mc:Fallback xmlns="">
      <p:transition spd="slow" advTm="8824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22603"/>
          </a:xfrm>
        </p:spPr>
        <p:txBody>
          <a:bodyPr/>
          <a:lstStyle/>
          <a:p>
            <a:r>
              <a:rPr lang="ru-RU" dirty="0">
                <a:solidFill>
                  <a:srgbClr val="92D050"/>
                </a:solidFill>
              </a:rPr>
              <a:t>Линейка генераторов водорода </a:t>
            </a:r>
            <a:r>
              <a:rPr lang="en-US" dirty="0" err="1">
                <a:solidFill>
                  <a:srgbClr val="92D050"/>
                </a:solidFill>
              </a:rPr>
              <a:t>Hylab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913774" y="1422400"/>
            <a:ext cx="10363826" cy="4368799"/>
          </a:xfrm>
        </p:spPr>
        <p:txBody>
          <a:bodyPr>
            <a:normAutofit lnSpcReduction="10000"/>
          </a:bodyPr>
          <a:lstStyle/>
          <a:p>
            <a:pPr marL="0" lvl="0" indent="0" algn="just">
              <a:lnSpc>
                <a:spcPct val="90000"/>
              </a:lnSpc>
              <a:buClrTx/>
              <a:buNone/>
              <a:defRPr/>
            </a:pPr>
            <a:r>
              <a:rPr lang="ru-RU" sz="1800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b="1" i="1" kern="5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b="1" i="1" kern="5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М1</a:t>
            </a:r>
            <a:r>
              <a:rPr lang="ru-RU" sz="1800" b="1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производительность по водороду 100л/ч, изготавливается полностью самостоятельным изделием, для включения генератора Вам потребуется ознакомиться с краткой инструкцией подключить шнур питания и включить генератор водорода;</a:t>
            </a:r>
          </a:p>
          <a:p>
            <a:pPr marL="0" lvl="0" indent="0" algn="just">
              <a:lnSpc>
                <a:spcPct val="90000"/>
              </a:lnSpc>
              <a:buClrTx/>
              <a:buNone/>
              <a:defRPr/>
            </a:pP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b="1" i="1" kern="5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b="1" i="1" kern="5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М3</a:t>
            </a:r>
            <a:r>
              <a:rPr lang="ru-RU" sz="1800" b="1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sz="1800" b="1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5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b="1" i="1" kern="5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М5</a:t>
            </a:r>
            <a:r>
              <a:rPr lang="ru-RU" sz="1800" b="1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производительность по водороду от 300 до 500 л/ч, состоит из генератора водорода и блока питания. Для включения генератора Вам потребуется ознакомиться с краткой инструкцией соединить генератор водорода с блоком питания и подключиться к электрической сети, после чего включить генератор водорода;</a:t>
            </a:r>
          </a:p>
          <a:p>
            <a:pPr marL="0" lvl="0" indent="0" algn="just">
              <a:lnSpc>
                <a:spcPct val="90000"/>
              </a:lnSpc>
              <a:buClrTx/>
              <a:buNone/>
              <a:defRPr/>
            </a:pP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b="1" i="1" kern="5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b="1" i="1" kern="5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М3А</a:t>
            </a:r>
            <a:r>
              <a:rPr lang="ru-RU" sz="1800" b="1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1800" b="1" i="1" kern="500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Hylab</a:t>
            </a:r>
            <a:r>
              <a:rPr lang="ru-RU" sz="1800" b="1" i="1" kern="5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М5А</a:t>
            </a:r>
            <a:r>
              <a:rPr lang="ru-RU" sz="1800" b="1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производительность по водороду от 300 до 500 л/ч, состоит из генератора водорода, блока питания, печи регенерации и устройством дистанционного отключения генератора при запуске шаропилотных оболочек.  Для включения генератора Вам потребуется ознакомиться с краткой инструкцией </a:t>
            </a:r>
            <a:r>
              <a:rPr lang="ru-RU" sz="1800" i="1" kern="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оединить</a:t>
            </a:r>
            <a:r>
              <a:rPr lang="ru-RU" sz="1800" i="1" kern="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генератор водорода с блоком питания и подключиться к электрической сети, а также подключить устройство дистанционного отключения в гнездо генератора водорода, после чего включить генератор водорода.</a:t>
            </a:r>
          </a:p>
          <a:p>
            <a:endParaRPr lang="ru-RU" i="1" dirty="0"/>
          </a:p>
        </p:txBody>
      </p:sp>
      <p:pic>
        <p:nvPicPr>
          <p:cNvPr id="7" name="Picture 2" descr="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57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559">
        <p14:reveal/>
      </p:transition>
    </mc:Choice>
    <mc:Fallback xmlns="">
      <p:transition spd="slow" advTm="15559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56087"/>
              </p:ext>
            </p:extLst>
          </p:nvPr>
        </p:nvGraphicFramePr>
        <p:xfrm>
          <a:off x="1178562" y="1350873"/>
          <a:ext cx="9865357" cy="45148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51911">
                  <a:extLst>
                    <a:ext uri="{9D8B030D-6E8A-4147-A177-3AD203B41FA5}">
                      <a16:colId xmlns:a16="http://schemas.microsoft.com/office/drawing/2014/main" val="2616095309"/>
                    </a:ext>
                  </a:extLst>
                </a:gridCol>
                <a:gridCol w="931510">
                  <a:extLst>
                    <a:ext uri="{9D8B030D-6E8A-4147-A177-3AD203B41FA5}">
                      <a16:colId xmlns:a16="http://schemas.microsoft.com/office/drawing/2014/main" val="1948596207"/>
                    </a:ext>
                  </a:extLst>
                </a:gridCol>
                <a:gridCol w="1070484">
                  <a:extLst>
                    <a:ext uri="{9D8B030D-6E8A-4147-A177-3AD203B41FA5}">
                      <a16:colId xmlns:a16="http://schemas.microsoft.com/office/drawing/2014/main" val="3938577438"/>
                    </a:ext>
                  </a:extLst>
                </a:gridCol>
                <a:gridCol w="1070484">
                  <a:extLst>
                    <a:ext uri="{9D8B030D-6E8A-4147-A177-3AD203B41FA5}">
                      <a16:colId xmlns:a16="http://schemas.microsoft.com/office/drawing/2014/main" val="4162226397"/>
                    </a:ext>
                  </a:extLst>
                </a:gridCol>
                <a:gridCol w="1070484">
                  <a:extLst>
                    <a:ext uri="{9D8B030D-6E8A-4147-A177-3AD203B41FA5}">
                      <a16:colId xmlns:a16="http://schemas.microsoft.com/office/drawing/2014/main" val="3505420419"/>
                    </a:ext>
                  </a:extLst>
                </a:gridCol>
                <a:gridCol w="196725">
                  <a:extLst>
                    <a:ext uri="{9D8B030D-6E8A-4147-A177-3AD203B41FA5}">
                      <a16:colId xmlns:a16="http://schemas.microsoft.com/office/drawing/2014/main" val="3506799144"/>
                    </a:ext>
                  </a:extLst>
                </a:gridCol>
                <a:gridCol w="873759">
                  <a:extLst>
                    <a:ext uri="{9D8B030D-6E8A-4147-A177-3AD203B41FA5}">
                      <a16:colId xmlns:a16="http://schemas.microsoft.com/office/drawing/2014/main" val="3664573762"/>
                    </a:ext>
                  </a:extLst>
                </a:gridCol>
              </a:tblGrid>
              <a:tr h="265478">
                <a:tc row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6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spc="-2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en-US" sz="1600" spc="-2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600" spc="-2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en-US" sz="1600" spc="-2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243319"/>
                  </a:ext>
                </a:extLst>
              </a:tr>
              <a:tr h="320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 М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 М3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 М3А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 М5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М5А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2081777264"/>
                  </a:ext>
                </a:extLst>
              </a:tr>
              <a:tr h="265478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Генератор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943219292"/>
                  </a:ext>
                </a:extLst>
              </a:tr>
              <a:tr h="265478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2444121714"/>
                  </a:ext>
                </a:extLst>
              </a:tr>
              <a:tr h="265478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Печь регенерации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1268461035"/>
                  </a:ext>
                </a:extLst>
              </a:tr>
              <a:tr h="468098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Сменный картридж осушитель водорода регенерируемый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4146605924"/>
                  </a:ext>
                </a:extLst>
              </a:tr>
              <a:tr h="265478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Паспорт на генератор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1836792563"/>
                  </a:ext>
                </a:extLst>
              </a:tr>
              <a:tr h="265478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Руководство по эксплуатации генератора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1575663439"/>
                  </a:ext>
                </a:extLst>
              </a:tr>
              <a:tr h="385178">
                <a:tc>
                  <a:txBody>
                    <a:bodyPr/>
                    <a:lstStyle/>
                    <a:p>
                      <a:pPr marL="44450" indent="1206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Руководство по эксплуатации печи регенерации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extLst>
                  <a:ext uri="{0D108BD9-81ED-4DB2-BD59-A6C34878D82A}">
                    <a16:rowId xmlns:a16="http://schemas.microsoft.com/office/drawing/2014/main" val="4176709634"/>
                  </a:ext>
                </a:extLst>
              </a:tr>
              <a:tr h="265478">
                <a:tc gridSpan="7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ЗИП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445195"/>
                  </a:ext>
                </a:extLst>
              </a:tr>
              <a:tr h="303595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Картридж ионообменного фильтра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294678"/>
                  </a:ext>
                </a:extLst>
              </a:tr>
              <a:tr h="303595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Картридж силикагельного фильтра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23057"/>
                  </a:ext>
                </a:extLst>
              </a:tr>
              <a:tr h="303595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Насос циркуляционный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835472"/>
                  </a:ext>
                </a:extLst>
              </a:tr>
              <a:tr h="385178">
                <a:tc>
                  <a:txBody>
                    <a:bodyPr/>
                    <a:lstStyle/>
                    <a:p>
                      <a:pPr indent="56515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Трубка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полимерная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метра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  <a:tabLst>
                          <a:tab pos="6031230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метра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метра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метра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gridSpan="2"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метра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60" marR="211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586574"/>
                  </a:ext>
                </a:extLst>
              </a:tr>
            </a:tbl>
          </a:graphicData>
        </a:graphic>
      </p:graphicFrame>
      <p:pic>
        <p:nvPicPr>
          <p:cNvPr id="6" name="Picture 2" descr="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566239" y="622571"/>
            <a:ext cx="8839200" cy="54927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КОМПЛЕКТАЦИЯ</a:t>
            </a:r>
          </a:p>
        </p:txBody>
      </p:sp>
    </p:spTree>
    <p:extLst>
      <p:ext uri="{BB962C8B-B14F-4D97-AF65-F5344CB8AC3E}">
        <p14:creationId xmlns:p14="http://schemas.microsoft.com/office/powerpoint/2010/main" val="342924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246">
        <p14:reveal/>
      </p:transition>
    </mc:Choice>
    <mc:Fallback xmlns="">
      <p:transition spd="slow" advTm="8246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13775" y="416561"/>
            <a:ext cx="10364451" cy="711199"/>
          </a:xfrm>
        </p:spPr>
        <p:txBody>
          <a:bodyPr/>
          <a:lstStyle/>
          <a:p>
            <a:r>
              <a:rPr lang="en-US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</a:t>
            </a:r>
            <a:r>
              <a:rPr lang="en-US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r>
              <a:rPr lang="en-US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903549"/>
              </p:ext>
            </p:extLst>
          </p:nvPr>
        </p:nvGraphicFramePr>
        <p:xfrm>
          <a:off x="913775" y="1127763"/>
          <a:ext cx="10180946" cy="51895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9519">
                  <a:extLst>
                    <a:ext uri="{9D8B030D-6E8A-4147-A177-3AD203B41FA5}">
                      <a16:colId xmlns:a16="http://schemas.microsoft.com/office/drawing/2014/main" val="4071717613"/>
                    </a:ext>
                  </a:extLst>
                </a:gridCol>
                <a:gridCol w="985666">
                  <a:extLst>
                    <a:ext uri="{9D8B030D-6E8A-4147-A177-3AD203B41FA5}">
                      <a16:colId xmlns:a16="http://schemas.microsoft.com/office/drawing/2014/main" val="458091502"/>
                    </a:ext>
                  </a:extLst>
                </a:gridCol>
                <a:gridCol w="1534034">
                  <a:extLst>
                    <a:ext uri="{9D8B030D-6E8A-4147-A177-3AD203B41FA5}">
                      <a16:colId xmlns:a16="http://schemas.microsoft.com/office/drawing/2014/main" val="1105173558"/>
                    </a:ext>
                  </a:extLst>
                </a:gridCol>
                <a:gridCol w="1478504">
                  <a:extLst>
                    <a:ext uri="{9D8B030D-6E8A-4147-A177-3AD203B41FA5}">
                      <a16:colId xmlns:a16="http://schemas.microsoft.com/office/drawing/2014/main" val="1475994944"/>
                    </a:ext>
                  </a:extLst>
                </a:gridCol>
                <a:gridCol w="1393223">
                  <a:extLst>
                    <a:ext uri="{9D8B030D-6E8A-4147-A177-3AD203B41FA5}">
                      <a16:colId xmlns:a16="http://schemas.microsoft.com/office/drawing/2014/main" val="241517654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indent="228600" algn="ctr">
                        <a:spcAft>
                          <a:spcPts val="0"/>
                        </a:spcAft>
                      </a:pPr>
                      <a:r>
                        <a:rPr lang="en-US" sz="12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</a:t>
                      </a:r>
                      <a:r>
                        <a:rPr lang="en-US" sz="12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spcAft>
                          <a:spcPts val="0"/>
                        </a:spcAft>
                      </a:pPr>
                      <a:r>
                        <a:rPr lang="en-US" sz="12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r>
                        <a:rPr lang="en-US" sz="12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spcAft>
                          <a:spcPts val="0"/>
                        </a:spcAft>
                      </a:pPr>
                      <a:r>
                        <a:rPr lang="en-US" sz="12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r>
                        <a:rPr lang="en-US" sz="12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95885" algn="ctr">
                        <a:spcAft>
                          <a:spcPts val="0"/>
                        </a:spcAft>
                      </a:pPr>
                      <a:r>
                        <a:rPr lang="en-US" sz="12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 М</a:t>
                      </a:r>
                      <a:r>
                        <a:rPr lang="ru-RU" sz="12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95885" algn="ctr">
                        <a:spcAft>
                          <a:spcPts val="0"/>
                        </a:spcAft>
                      </a:pPr>
                      <a:r>
                        <a:rPr lang="en-US" sz="12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 М3/М3A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95885" algn="ctr">
                        <a:spcAft>
                          <a:spcPts val="0"/>
                        </a:spcAft>
                      </a:pPr>
                      <a:r>
                        <a:rPr lang="en-US" sz="12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HyLab М5/М5A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extLst>
                  <a:ext uri="{0D108BD9-81ED-4DB2-BD59-A6C34878D82A}">
                    <a16:rowId xmlns:a16="http://schemas.microsoft.com/office/drawing/2014/main" val="2955971188"/>
                  </a:ext>
                </a:extLst>
              </a:tr>
              <a:tr h="177464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водороду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л/ч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AU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extLst>
                  <a:ext uri="{0D108BD9-81ED-4DB2-BD59-A6C34878D82A}">
                    <a16:rowId xmlns:a16="http://schemas.microsoft.com/office/drawing/2014/main" val="3332474414"/>
                  </a:ext>
                </a:extLst>
              </a:tr>
              <a:tr h="177464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кислороду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л/ч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AU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extLst>
                  <a:ext uri="{0D108BD9-81ED-4DB2-BD59-A6C34878D82A}">
                    <a16:rowId xmlns:a16="http://schemas.microsoft.com/office/drawing/2014/main" val="2909613710"/>
                  </a:ext>
                </a:extLst>
              </a:tr>
              <a:tr h="177464">
                <a:tc>
                  <a:txBody>
                    <a:bodyPr/>
                    <a:lstStyle/>
                    <a:p>
                      <a:pPr marL="21590" indent="22860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Диапазон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регулировки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gridSpan="3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22441"/>
                  </a:ext>
                </a:extLst>
              </a:tr>
              <a:tr h="177464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Объемная доля водорода в пересчете на сухой газ, не менее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 gridSpan="3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968405"/>
                  </a:ext>
                </a:extLst>
              </a:tr>
              <a:tr h="177464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Максимальное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выходное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давление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водорода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gridSpan="3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97114"/>
                  </a:ext>
                </a:extLst>
              </a:tr>
              <a:tr h="177464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Номинальная потребляемая мощность, не более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extLst>
                  <a:ext uri="{0D108BD9-81ED-4DB2-BD59-A6C34878D82A}">
                    <a16:rowId xmlns:a16="http://schemas.microsoft.com/office/drawing/2014/main" val="2954916410"/>
                  </a:ext>
                </a:extLst>
              </a:tr>
              <a:tr h="177464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потребляемая мощность не более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extLst>
                  <a:ext uri="{0D108BD9-81ED-4DB2-BD59-A6C34878D82A}">
                    <a16:rowId xmlns:a16="http://schemas.microsoft.com/office/drawing/2014/main" val="3295267024"/>
                  </a:ext>
                </a:extLst>
              </a:tr>
              <a:tr h="975483">
                <a:tc>
                  <a:txBody>
                    <a:bodyPr/>
                    <a:lstStyle/>
                    <a:p>
                      <a:pPr marL="21590" indent="22860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подпиточной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spc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заливаемой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подпиточной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воды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spc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удельная электропроводность при 20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°С, не более</a:t>
                      </a:r>
                    </a:p>
                    <a:p>
                      <a:pPr marL="193040" indent="-171450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емпература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мкСм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/см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л/ч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ºС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A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A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spc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+ 5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+ 45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+ 5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spc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270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+ 5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extLst>
                  <a:ext uri="{0D108BD9-81ED-4DB2-BD59-A6C34878D82A}">
                    <a16:rowId xmlns:a16="http://schemas.microsoft.com/office/drawing/2014/main" val="4029685852"/>
                  </a:ext>
                </a:extLst>
              </a:tr>
              <a:tr h="650322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Габаритные размеры (Ш 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´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 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´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В), не более:</a:t>
                      </a:r>
                    </a:p>
                    <a:p>
                      <a:pPr marL="193040" indent="-171450" algn="just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енератора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 algn="just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блока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питания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 algn="just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печь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регенерации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marL="8255"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300х450х615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 gridSpan="2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410х560х615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500х310х340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200х270х280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94048"/>
                  </a:ext>
                </a:extLst>
              </a:tr>
              <a:tr h="650322">
                <a:tc>
                  <a:txBody>
                    <a:bodyPr/>
                    <a:lstStyle/>
                    <a:p>
                      <a:pPr marL="21590" indent="22860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енератора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блока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питания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печь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регенерации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marL="8255"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ctr"/>
                </a:tc>
                <a:tc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b"/>
                </a:tc>
                <a:tc gridSpan="2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85"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920134"/>
                  </a:ext>
                </a:extLst>
              </a:tr>
              <a:tr h="487742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 algn="just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окружающей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среды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 algn="just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относительная влажность при 35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°С, не более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ºС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gridSpan="3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+ 5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+ 45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823378"/>
                  </a:ext>
                </a:extLst>
              </a:tr>
              <a:tr h="487742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Электропитание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однофазной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сети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 algn="just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напряжение</a:t>
                      </a: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питания</a:t>
                      </a:r>
                      <a:endParaRPr lang="ru-RU" sz="1200" spc="-3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3040" indent="-171450" algn="just">
                        <a:lnSpc>
                          <a:spcPct val="9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200" spc="-3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gridSpan="3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(± 10 %)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(± 1 %)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36307"/>
                  </a:ext>
                </a:extLst>
              </a:tr>
              <a:tr h="162581">
                <a:tc>
                  <a:txBody>
                    <a:bodyPr/>
                    <a:lstStyle/>
                    <a:p>
                      <a:pPr marL="21590" indent="228600" algn="just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службы, не менее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>
                  <a:txBody>
                    <a:bodyPr/>
                    <a:lstStyle/>
                    <a:p>
                      <a:pPr indent="-8255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gridSpan="3">
                  <a:txBody>
                    <a:bodyPr/>
                    <a:lstStyle/>
                    <a:p>
                      <a:pPr indent="41910"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US" sz="1200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65" marR="3456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21560"/>
                  </a:ext>
                </a:extLst>
              </a:tr>
            </a:tbl>
          </a:graphicData>
        </a:graphic>
      </p:graphicFrame>
      <p:pic>
        <p:nvPicPr>
          <p:cNvPr id="9" name="Picture 2" descr="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80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814">
        <p14:reveal/>
      </p:transition>
    </mc:Choice>
    <mc:Fallback xmlns="">
      <p:transition spd="slow" advTm="20814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655" y="330415"/>
            <a:ext cx="10364451" cy="554300"/>
          </a:xfrm>
        </p:spPr>
        <p:txBody>
          <a:bodyPr>
            <a:normAutofit fontScale="90000"/>
          </a:bodyPr>
          <a:lstStyle/>
          <a:p>
            <a:r>
              <a:rPr lang="ru-RU" dirty="0"/>
              <a:t>Наши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9208" y="884716"/>
            <a:ext cx="11961192" cy="5839106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    </a:t>
            </a:r>
            <a:r>
              <a:rPr lang="ru-RU" sz="1800" dirty="0"/>
              <a:t>САЛЕХАРД </a:t>
            </a:r>
            <a:r>
              <a:rPr lang="ru-RU" sz="1200" dirty="0"/>
              <a:t>(ФГБУ «Обь-Иртышское УГМС»)</a:t>
            </a:r>
            <a:r>
              <a:rPr lang="ru-RU" sz="1000" dirty="0"/>
              <a:t>                       </a:t>
            </a:r>
            <a:r>
              <a:rPr lang="en-US" sz="1800" dirty="0"/>
              <a:t>AO </a:t>
            </a:r>
            <a:r>
              <a:rPr lang="ru-RU" sz="1800" dirty="0"/>
              <a:t>УРАЛРЕДМЕТ </a:t>
            </a:r>
            <a:r>
              <a:rPr lang="ru-RU" sz="1200" dirty="0"/>
              <a:t>(г. Верхняя Пышма)</a:t>
            </a:r>
            <a:r>
              <a:rPr lang="ru-RU" sz="1000" dirty="0"/>
              <a:t>	            </a:t>
            </a:r>
            <a:r>
              <a:rPr lang="ru-RU" sz="1800" dirty="0"/>
              <a:t>КАЗАНЬ</a:t>
            </a:r>
            <a:r>
              <a:rPr lang="ru-RU" sz="1200" dirty="0"/>
              <a:t> (</a:t>
            </a:r>
            <a:r>
              <a:rPr lang="ru-RU" sz="1000" dirty="0"/>
              <a:t>ФГБУ «УГМС Республики Татарстан»)</a:t>
            </a:r>
            <a:r>
              <a:rPr lang="ru-RU" sz="800" dirty="0"/>
              <a:t> </a:t>
            </a:r>
            <a:endParaRPr lang="ru-RU" sz="1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                  (Поставка генератора </a:t>
            </a:r>
            <a:r>
              <a:rPr lang="en-US" sz="1200" dirty="0" err="1"/>
              <a:t>Hylab</a:t>
            </a:r>
            <a:r>
              <a:rPr lang="ru-RU" sz="1200" dirty="0"/>
              <a:t>-</a:t>
            </a:r>
            <a:r>
              <a:rPr lang="en-US" sz="1200" dirty="0"/>
              <a:t>m5a)</a:t>
            </a:r>
            <a:r>
              <a:rPr lang="ru-RU" sz="1200" dirty="0"/>
              <a:t>                            </a:t>
            </a:r>
            <a:r>
              <a:rPr lang="en-US" sz="1200" dirty="0"/>
              <a:t>(</a:t>
            </a:r>
            <a:r>
              <a:rPr lang="ru-RU" sz="1200" dirty="0"/>
              <a:t>Ремонт генераторов </a:t>
            </a:r>
            <a:r>
              <a:rPr lang="en-US" sz="1200" dirty="0"/>
              <a:t>H2Box-100 </a:t>
            </a:r>
            <a:r>
              <a:rPr lang="ru-RU" sz="1200" dirty="0"/>
              <a:t>производства	            (Поставка генератора </a:t>
            </a:r>
            <a:r>
              <a:rPr lang="en-US" sz="1200" dirty="0" err="1"/>
              <a:t>Hylab</a:t>
            </a:r>
            <a:r>
              <a:rPr lang="ru-RU" sz="1200" dirty="0"/>
              <a:t>-</a:t>
            </a:r>
            <a:r>
              <a:rPr lang="en-US" sz="1200" dirty="0"/>
              <a:t>m</a:t>
            </a:r>
            <a:r>
              <a:rPr lang="ru-RU" sz="1200" dirty="0"/>
              <a:t>3</a:t>
            </a:r>
            <a:r>
              <a:rPr lang="en-US" sz="1200" dirty="0"/>
              <a:t>a)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 для заполнения радиозондовых и шаропилотных                         компании ООО «</a:t>
            </a:r>
            <a:r>
              <a:rPr lang="ru-RU" sz="1200" dirty="0" err="1"/>
              <a:t>Гидрогениус</a:t>
            </a:r>
            <a:r>
              <a:rPr lang="ru-RU" sz="1200" dirty="0"/>
              <a:t>»)                   для заполнения радиозондовых и шаропилотных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                                    оболочек 							   	         оболочек 		</a:t>
            </a:r>
          </a:p>
          <a:p>
            <a:r>
              <a:rPr lang="ru-RU" sz="1200" dirty="0"/>
              <a:t>                                                                                                        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34" y="4061097"/>
            <a:ext cx="2450060" cy="22563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685" y="2481943"/>
            <a:ext cx="3560673" cy="29783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08" y="1792230"/>
            <a:ext cx="2450060" cy="22044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7690" y="1792230"/>
            <a:ext cx="1653099" cy="45251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4316" y="4293325"/>
            <a:ext cx="2345977" cy="21547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7254" y="1792229"/>
            <a:ext cx="3720427" cy="243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57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913774" y="1483360"/>
            <a:ext cx="10363826" cy="4307839"/>
          </a:xfrm>
        </p:spPr>
        <p:txBody>
          <a:bodyPr>
            <a:normAutofit fontScale="92500" lnSpcReduction="20000"/>
          </a:bodyPr>
          <a:lstStyle/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возникли вопросы всегда будем рады помочь. </a:t>
            </a:r>
          </a:p>
          <a:p>
            <a:pPr mar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адрес: 111524, Г. Москва, ул. Перовская, дом 1</a:t>
            </a: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hylab.ru</a:t>
            </a: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Почта: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hylab@yandex.ru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+7 (926) 337-92-15</a:t>
            </a: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Уважением </a:t>
            </a: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компании</a:t>
            </a:r>
          </a:p>
          <a:p>
            <a:pPr marL="0" lvl="0" indent="0" algn="ctr">
              <a:lnSpc>
                <a:spcPct val="90000"/>
              </a:lnSpc>
              <a:buClrTx/>
              <a:buNone/>
              <a:defRPr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«Водородная лаборатория»</a:t>
            </a:r>
          </a:p>
          <a:p>
            <a:pPr marL="0" lvl="0" indent="0">
              <a:lnSpc>
                <a:spcPct val="90000"/>
              </a:lnSpc>
              <a:buClrTx/>
              <a:buNone/>
              <a:defRPr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734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en-US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53" y="6223773"/>
            <a:ext cx="1583773" cy="63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8771">
        <p14:reveal/>
      </p:transition>
    </mc:Choice>
    <mc:Fallback xmlns="">
      <p:transition spd="slow" advTm="18771">
        <p:fade/>
      </p:transition>
    </mc:Fallback>
  </mc:AlternateContent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792</TotalTime>
  <Words>944</Words>
  <Application>Microsoft Office PowerPoint</Application>
  <PresentationFormat>Широкоэкранный</PresentationFormat>
  <Paragraphs>215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Tw Cen MT</vt:lpstr>
      <vt:lpstr>Капля</vt:lpstr>
      <vt:lpstr>«Водородная лаборатория»</vt:lpstr>
      <vt:lpstr>О нас</vt:lpstr>
      <vt:lpstr>Технология получения водорода</vt:lpstr>
      <vt:lpstr>Применение</vt:lpstr>
      <vt:lpstr>Линейка генераторов водорода Hylab</vt:lpstr>
      <vt:lpstr>КОМПЛЕКТАЦИЯ</vt:lpstr>
      <vt:lpstr>Технические характеристики:</vt:lpstr>
      <vt:lpstr>Наши работы</vt:lpstr>
      <vt:lpstr>Контакты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user0</dc:creator>
  <cp:lastModifiedBy>user</cp:lastModifiedBy>
  <cp:revision>71</cp:revision>
  <dcterms:created xsi:type="dcterms:W3CDTF">2017-05-31T11:22:40Z</dcterms:created>
  <dcterms:modified xsi:type="dcterms:W3CDTF">2026-09-14T19:57:59Z</dcterms:modified>
</cp:coreProperties>
</file>