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emf" ContentType="image/x-emf"/>
  <Default Extension="rels" ContentType="application/vnd.openxmlformats-package.relationships+xml"/>
  <Default Extension="bin" ContentType="application/vnd.openxmlformats-officedocument.oleObject"/>
  <Override PartName="/ppt/notesSlides/notesSlide1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s/slide15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notesSlides/notesSlide12.xml" ContentType="application/vnd.openxmlformats-officedocument.presentationml.notesSlide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>
  <p:sldMasterIdLst>
    <p:sldMasterId id="2147483648" r:id="rId1"/>
  </p:sldMasterIdLst>
  <p:notesMasterIdLst>
    <p:notesMasterId r:id="rId20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12192000" cy="68580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  <a:prstDash val="dashDot"/>
            </a:ln>
          </a:left>
          <a:right>
            <a:ln w="12700">
              <a:solidFill>
                <a:schemeClr val="lt1"/>
              </a:solidFill>
              <a:prstDash val="dashDot"/>
            </a:ln>
          </a:right>
          <a:top>
            <a:ln w="12700">
              <a:solidFill>
                <a:schemeClr val="lt1"/>
              </a:solidFill>
              <a:prstDash val="dashDot"/>
            </a:ln>
          </a:top>
          <a:bottom>
            <a:ln w="12700">
              <a:solidFill>
                <a:schemeClr val="lt1"/>
              </a:solidFill>
              <a:prstDash val="dashDot"/>
            </a:ln>
          </a:bottom>
          <a:insideH>
            <a:ln w="12700">
              <a:solidFill>
                <a:schemeClr val="lt1"/>
              </a:solidFill>
              <a:prstDash val="dashDot"/>
            </a:ln>
          </a:insideH>
          <a:insideV>
            <a:ln w="12700">
              <a:solidFill>
                <a:schemeClr val="lt1"/>
              </a:solidFill>
              <a:prstDash val="dashDot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  <a:prstDash val="dashDot"/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  <a:prstDash val="dashDot"/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11" d="100"/>
          <a:sy n="111" d="100"/>
        </p:scale>
        <p:origin x="594" y="96"/>
      </p:cViewPr>
      <p:guideLst>
        <p:guide pos="2160" orient="horz"/>
        <p:guide pos="384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 /><Relationship Id="rId22" Type="http://schemas.openxmlformats.org/officeDocument/2006/relationships/tableStyles" Target="tableStyles.xml" /><Relationship Id="rId23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60B35B4-9303-45EA-B786-D399CD082BAB}" type="datetimeFigureOut">
              <a:rPr lang="ru-RU"/>
              <a:t/>
            </a:fld>
            <a:endParaRPr lang="ru-RU"/>
          </a:p>
        </p:txBody>
      </p:sp>
      <p:sp>
        <p:nvSpPr>
          <p:cNvPr id="4" name="Образ слайда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0BECD77-67F9-45CF-8976-F70908DD71AE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На территории Республики Карелия функционируют два аэрологических пункта наблюдений: в городах Петрозаводск и Кемь.  В Петрозаводске здание для размещения РЛС и газогенераторная построены по типовым проектам.</a:t>
            </a:r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B0BECD77-67F9-45CF-8976-F70908DD71AE}" type="slidenum">
              <a:rPr lang="ru-RU"/>
              <a:t/>
            </a:fld>
            <a:endParaRPr lang="ru-RU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>
                <a:latin typeface="Times New Roman"/>
                <a:ea typeface="Calibri"/>
                <a:cs typeface="Times New Roman"/>
              </a:rPr>
              <a:t>В городе Кемь   до 2009 года все постройки были деревянными, а РЛС размещалась на </a:t>
            </a:r>
            <a:r>
              <a:rPr lang="ru-RU" sz="1800">
                <a:latin typeface="Times New Roman"/>
                <a:ea typeface="Calibri"/>
                <a:cs typeface="Times New Roman"/>
              </a:rPr>
              <a:t>КУНГе</a:t>
            </a:r>
            <a:r>
              <a:rPr lang="ru-RU" sz="1800">
                <a:latin typeface="Times New Roman"/>
                <a:ea typeface="Calibri"/>
                <a:cs typeface="Times New Roman"/>
              </a:rPr>
              <a:t>. В связи с поставкой в 2009 году нового локатора МАРЛ-А, было разработано техническое задание совместно с производителями мобильных объектов, и изготовлено модульное здание, специально предназначенное для размещения оборудования РЛС и персонала.</a:t>
            </a:r>
            <a:endParaRPr/>
          </a:p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B0BECD77-67F9-45CF-8976-F70908DD71AE}" type="slidenum">
              <a:rPr lang="ru-RU"/>
              <a:t/>
            </a:fld>
            <a:endParaRPr lang="ru-RU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>
                <a:latin typeface="Times New Roman"/>
                <a:ea typeface="Calibri"/>
                <a:cs typeface="Times New Roman"/>
              </a:rPr>
              <a:t> Здание было смонтировано из двух отдельных модулей: на первом этаже –  пост оператора, помещение для хранения зондов и оболочек. В надстройке – рабочее место инженера-электроника. Антенна была установлена на кровле надстройки. Для доступа к антенне устроен люк в кровле.</a:t>
            </a:r>
            <a:endParaRPr/>
          </a:p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B0BECD77-67F9-45CF-8976-F70908DD71AE}" type="slidenum">
              <a:rPr lang="ru-RU"/>
              <a:t/>
            </a:fld>
            <a:endParaRPr lang="ru-RU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Опыт эксплуатации модульного здания выявил следующие недостатки: плоская кровля не обеспечивает отвод дождевых и талых вод. Со временем появились протечки, и как следствие, намокание утеплителя, что привело к снижению теплотехнических свойств здания. Ремонт такого здания затруднителен.  В качестве положительного опыта можно ответить сохранение горизонтальности </a:t>
            </a:r>
            <a:r>
              <a:rPr lang="ru-RU"/>
              <a:t>обьектая</a:t>
            </a:r>
            <a:r>
              <a:rPr lang="ru-RU"/>
              <a:t> на протяжении всего срока эксплуатации объекта (17 лет), надлежащие условия для хранения зондов и оболочек, доступ к антенному посту из отапливаемого помещения,  хорошие условия для работы сотрудников. </a:t>
            </a:r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B0BECD77-67F9-45CF-8976-F70908DD71AE}" type="slidenum">
              <a:rPr lang="ru-RU"/>
              <a:t/>
            </a:fld>
            <a:endParaRPr lang="ru-RU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В 2025 году началась подготовка к модернизации АЭ Кемь в рамках реализации программы «Развитие системы государственного мониторинга состояния и загрязнения окружающей среды в Арктической зоне Российской Федерации и Дальневосточном федеральном округе» государственной программы «Охрана окружающей среды».  Были проанализированы различные возможности размещения новой РЛС на территории станции. Ввиду небольшой и сильно заболоченной территории рассматривали вариант установки РЛС на металлической мачте-опоре рядом со старым модульным зданием. Но были   приняты во внимание пожелания инженеров электроников и аэрологов, в части обеспечения надежности работы и обслуживания антенного поста и принято решение об установке новой РЛС снова на модульном сооружении. Экономически это решение также оказалось рентабельным, поскольку стоимость металлической опоры, с учетом проектирования и доставки, составляла 6,23 млн руб., а модульное сооружение обошлось в 5,7 млн руб.</a:t>
            </a:r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B0BECD77-67F9-45CF-8976-F70908DD71AE}" type="slidenum">
              <a:rPr lang="ru-RU"/>
              <a:t/>
            </a:fld>
            <a:endParaRPr lang="ru-RU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В конструкцию нового модульного здания были внесены корректировки в части кровли и улучшения бытовых условий для персонала. </a:t>
            </a:r>
            <a:endParaRPr/>
          </a:p>
          <a:p>
            <a:pPr>
              <a:defRPr/>
            </a:pPr>
            <a:r>
              <a:rPr lang="ru-RU"/>
              <a:t>Кровля здания предусмотрена скатная, за исключением верхней площадки, где размещается непосредственно антенный пост.  </a:t>
            </a:r>
            <a:endParaRPr/>
          </a:p>
          <a:p>
            <a:pPr>
              <a:defRPr/>
            </a:pPr>
            <a:r>
              <a:rPr lang="ru-RU"/>
              <a:t>ГОСТом допускается подведение коммуникаций к модульным зданиям. Поэтому было принято решение о размещении санузла  внутри модульного сооружения. </a:t>
            </a:r>
            <a:endParaRPr/>
          </a:p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B0BECD77-67F9-45CF-8976-F70908DD71AE}" type="slidenum">
              <a:rPr lang="ru-RU"/>
              <a:t/>
            </a:fld>
            <a:endParaRPr lang="ru-RU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В августе 2026 года новое модульное сооружение установлено на территории АЭ Кемь рядом со старым зданием, что позволит не прерывать аэрологические наблюдения. Обе РЛС будут на одной высоте 5 м. чтобы исключить углы закрытия. В настоящее время ожидается поставка АРВК «Вихрь».</a:t>
            </a:r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B0BECD77-67F9-45CF-8976-F70908DD71AE}" type="slidenum">
              <a:rPr lang="ru-RU"/>
              <a:t/>
            </a:fld>
            <a:endParaRPr lang="ru-RU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Газогенераторная АЭ Кемь построена в 1964 году. Фундамент «деревянные стулья» давно прогнил, здание, состоящее из разных пристроек, имеет неравномерную осадку, что привело к перекашиванию оконных и дверных проемов.  Газогенераторные установки закреплены на деревянных конструкциях. Яма выкопана в грунте. </a:t>
            </a:r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B0BECD77-67F9-45CF-8976-F70908DD71AE}" type="slidenum">
              <a:rPr lang="ru-RU"/>
              <a:t/>
            </a:fld>
            <a:endParaRPr lang="ru-RU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indent="450215" algn="just">
              <a:lnSpc>
                <a:spcPct val="150000"/>
              </a:lnSpc>
              <a:buNone/>
              <a:defRPr/>
            </a:pP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</a:rPr>
              <a:t>При планировании модернизации АЭ Кемь был проведен анализ различных вариантов реновации объекта.</a:t>
            </a:r>
            <a:endParaRPr lang="ru-RU" sz="1800">
              <a:latin typeface="Times New Roman"/>
              <a:ea typeface="Times New Roman"/>
            </a:endParaRPr>
          </a:p>
          <a:p>
            <a:pPr indent="450215" algn="just">
              <a:lnSpc>
                <a:spcPct val="150000"/>
              </a:lnSpc>
              <a:defRPr/>
            </a:pP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</a:rPr>
              <a:t>Анализ рынка показал возможность приобретения модульной водородной станции в контейнерном исполнении. Тогда рядом можно было бы установить сооружение для наполнения оболочек. Но высокая стоимость водородных станций вынуждает искать иные решения.</a:t>
            </a:r>
            <a:endParaRPr lang="ru-RU" sz="1800">
              <a:latin typeface="Times New Roman"/>
              <a:ea typeface="Times New Roman"/>
            </a:endParaRPr>
          </a:p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B0BECD77-67F9-45CF-8976-F70908DD71AE}" type="slidenum">
              <a:rPr lang="ru-RU"/>
              <a:t/>
            </a:fld>
            <a:endParaRPr lang="ru-RU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indent="450215" algn="just">
              <a:lnSpc>
                <a:spcPct val="150000"/>
              </a:lnSpc>
              <a:buNone/>
              <a:defRPr/>
            </a:pP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</a:rPr>
              <a:t>Изготовить некапитальное сооружение по типу сборно-разборных зданий, соответствующих ГОСТу на мобильное объекты не сложно. </a:t>
            </a:r>
            <a:endParaRPr lang="ru-RU" sz="1800">
              <a:latin typeface="Times New Roman"/>
              <a:ea typeface="Times New Roman"/>
            </a:endParaRPr>
          </a:p>
          <a:p>
            <a:pPr indent="450215" algn="just">
              <a:lnSpc>
                <a:spcPct val="150000"/>
              </a:lnSpc>
              <a:defRPr/>
            </a:pP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</a:rPr>
              <a:t>В здании можно предусмотреть все необходимые помещения, в том числе для добывания водорода, наполнения оболочек и хранения химикатов.</a:t>
            </a:r>
            <a:endParaRPr lang="ru-RU" sz="1800">
              <a:latin typeface="Times New Roman"/>
              <a:ea typeface="Times New Roman"/>
            </a:endParaRPr>
          </a:p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B0BECD77-67F9-45CF-8976-F70908DD71AE}" type="slidenum">
              <a:rPr lang="ru-RU"/>
              <a:t/>
            </a:fld>
            <a:endParaRPr lang="ru-RU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indent="450215" algn="just">
              <a:lnSpc>
                <a:spcPct val="150000"/>
              </a:lnSpc>
              <a:buNone/>
              <a:defRPr/>
            </a:pP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</a:rPr>
              <a:t>.Однако при устройстве нового здания газогенераторной, где добыча водорода будет продолжаться   в баллонных газогенераторах АВГ-45, необходимо предусмотреть систему отвода сливных вод и зацементированную яму для сбора отходов. </a:t>
            </a:r>
            <a:endParaRPr lang="ru-RU" sz="1800">
              <a:latin typeface="Times New Roman"/>
              <a:ea typeface="Times New Roman"/>
            </a:endParaRPr>
          </a:p>
          <a:p>
            <a:pPr indent="450215" algn="just">
              <a:lnSpc>
                <a:spcPct val="150000"/>
              </a:lnSpc>
              <a:buNone/>
              <a:defRPr/>
            </a:pP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</a:rPr>
              <a:t>Система отвода может быть устроена в виде желоба с уклоном в сторону ямы. </a:t>
            </a:r>
            <a:endParaRPr lang="ru-RU" sz="1800">
              <a:latin typeface="Times New Roman"/>
              <a:ea typeface="Times New Roman"/>
            </a:endParaRPr>
          </a:p>
          <a:p>
            <a:pPr indent="450215" algn="just">
              <a:lnSpc>
                <a:spcPct val="150000"/>
              </a:lnSpc>
              <a:buNone/>
              <a:defRPr/>
            </a:pP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</a:rPr>
              <a:t>Если в качестве основания будет выбрана бетонная плита, это упростит задачу, как в части размещения модульного сборно-разборного здания, закрепления оборудования так и отвода сточных вод.</a:t>
            </a:r>
            <a:endParaRPr lang="ru-RU" sz="1800">
              <a:latin typeface="Times New Roman"/>
              <a:ea typeface="Times New Roman"/>
            </a:endParaRPr>
          </a:p>
          <a:p>
            <a:pPr indent="450215" algn="just">
              <a:lnSpc>
                <a:spcPct val="150000"/>
              </a:lnSpc>
              <a:defRPr/>
            </a:pP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</a:rPr>
              <a:t>Система вентиляции естественная: приточные отверстия у пола и вытяжные отверстия под потолком. Расчет площади отверстий и места размещений определяются в проектной документации на основе строительных норм и правил. Ограждающие конструкции – </a:t>
            </a: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</a:rPr>
              <a:t>сендвич</a:t>
            </a: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</a:rPr>
              <a:t>-панели. </a:t>
            </a:r>
            <a:endParaRPr lang="ru-RU" sz="1800">
              <a:latin typeface="Times New Roman"/>
              <a:ea typeface="Times New Roman"/>
            </a:endParaRPr>
          </a:p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B0BECD77-67F9-45CF-8976-F70908DD71AE}" type="slidenum">
              <a:rPr lang="ru-RU"/>
              <a:t/>
            </a:fld>
            <a:endParaRPr lang="ru-RU"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indent="450215" algn="just">
              <a:lnSpc>
                <a:spcPct val="150000"/>
              </a:lnSpc>
              <a:buNone/>
              <a:defRPr/>
            </a:pP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</a:rPr>
              <a:t>Для предотвращения разрушения здания в случае аварийной ситуации объект должен быть оснащен системами компенсации избыточного давления. Согласно ГОСТу </a:t>
            </a: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</a:rPr>
              <a:t>легкосбрасываемые</a:t>
            </a: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</a:rPr>
              <a:t> конструкции (ЛСК) могут быть оконными, стеновыми, кровельными, могут быть использованы конструкции фонарей в промышленных зданиях и мембраны.  Расчет площади ЛСК производится с учетом многих факторов. Если точный расчёт невозможен, ориентируются на норматив, представленный на слайде </a:t>
            </a:r>
            <a:endParaRPr lang="ru-RU" sz="1800">
              <a:latin typeface="Times New Roman"/>
              <a:ea typeface="Times New Roman"/>
            </a:endParaRPr>
          </a:p>
          <a:p>
            <a:pPr indent="450215" algn="just">
              <a:lnSpc>
                <a:spcPct val="150000"/>
              </a:lnSpc>
              <a:defRPr/>
            </a:pP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</a:rPr>
              <a:t>Для сборно-разборного модульного здания можно предусмотреть и </a:t>
            </a: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</a:rPr>
              <a:t>легкосбрасываеме</a:t>
            </a: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</a:rPr>
              <a:t> окна и </a:t>
            </a: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</a:rPr>
              <a:t>легкосбрасываемую</a:t>
            </a: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</a:rPr>
              <a:t> кровлю. </a:t>
            </a:r>
            <a:endParaRPr lang="ru-RU" sz="1800">
              <a:latin typeface="Times New Roman"/>
              <a:ea typeface="Times New Roman"/>
            </a:endParaRPr>
          </a:p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0BECD77-67F9-45CF-8976-F70908DD71AE}" type="slidenum">
              <a:rPr lang="ru-RU"/>
              <a:t/>
            </a:fld>
            <a:endParaRPr lang="ru-RU"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indent="450215" algn="just">
              <a:lnSpc>
                <a:spcPct val="150000"/>
              </a:lnSpc>
              <a:buNone/>
              <a:defRPr/>
            </a:pP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</a:rPr>
              <a:t>Современные модульные технологии дают мощный инструмент для быстрого и гибкого решения производственных задач. Основные элементы сооружения изготавливают на производстве и собирают на месте в единую конструкцию в короткие сроки.  </a:t>
            </a:r>
            <a:endParaRPr lang="ru-RU" sz="1800">
              <a:latin typeface="Times New Roman"/>
              <a:ea typeface="Times New Roman"/>
            </a:endParaRPr>
          </a:p>
          <a:p>
            <a:pPr indent="450215" algn="just">
              <a:lnSpc>
                <a:spcPct val="150000"/>
              </a:lnSpc>
              <a:buNone/>
              <a:defRPr/>
            </a:pP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</a:rPr>
              <a:t>Быстро актуализируется нормативно-техническая документация, появляются новые стандарты, опираясь на которые можно проектировать необходимые производственные объекты. и устанавливать их на облегченные фундаменты, в том числе винтовые сваи, бетонные блоки или плиты. Существенная экономия времени и относительно невысокая стоимость модульных сооружений обуславливает широкие возможности для развития этого направления для оснащения наблюдательной сети Росгидромета. </a:t>
            </a:r>
            <a:endParaRPr lang="ru-RU" sz="1800">
              <a:latin typeface="Times New Roman"/>
              <a:ea typeface="Times New Roman"/>
            </a:endParaRPr>
          </a:p>
          <a:p>
            <a:pPr indent="450215" algn="just">
              <a:lnSpc>
                <a:spcPct val="150000"/>
              </a:lnSpc>
              <a:defRPr/>
            </a:pP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</a:rPr>
              <a:t>И очень приятно слышать благодарность сотрудников, получающих возможность работать в хороших условиях. </a:t>
            </a:r>
            <a:endParaRPr lang="ru-RU" sz="1800">
              <a:latin typeface="Times New Roman"/>
              <a:ea typeface="Times New Roman"/>
            </a:endParaRPr>
          </a:p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0BECD77-67F9-45CF-8976-F70908DD71AE}" type="slidenum">
              <a:rPr lang="ru-RU"/>
              <a:t/>
            </a:fld>
            <a:endParaRPr lang="ru-RU"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 bwMode="auto">
          <a:xfrm>
            <a:off x="0" y="-8467"/>
            <a:ext cx="12192000" cy="6866466"/>
            <a:chOff x="0" y="-8467"/>
            <a:chExt cx="12192000" cy="6866466"/>
          </a:xfrm>
        </p:grpSpPr>
        <p:sp>
          <p:nvSpPr>
            <p:cNvPr id="15" name="Freeform 14"/>
            <p:cNvSpPr/>
            <p:nvPr/>
          </p:nvSpPr>
          <p:spPr bwMode="auto">
            <a:xfrm>
              <a:off x="0" y="-7862"/>
              <a:ext cx="863599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 fill="norm" stroke="1" extrusionOk="0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>
              <a:cxnSpLocks/>
            </p:cNvCxnSpPr>
            <p:nvPr/>
          </p:nvCxnSpPr>
          <p:spPr bwMode="auto"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cxnSpLocks/>
            </p:cNvCxnSpPr>
            <p:nvPr/>
          </p:nvCxnSpPr>
          <p:spPr bwMode="auto"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 bwMode="auto">
            <a:xfrm>
              <a:off x="9181476" y="-8467"/>
              <a:ext cx="3007349" cy="6866466"/>
            </a:xfrm>
            <a:custGeom>
              <a:avLst/>
              <a:gdLst/>
              <a:ahLst/>
              <a:cxnLst/>
              <a:rect l="l" t="t" r="r" b="b"/>
              <a:pathLst>
                <a:path w="3007349" h="6866467" fill="norm" stroke="1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 bwMode="auto">
            <a:xfrm>
              <a:off x="9603442" y="-8467"/>
              <a:ext cx="2588558" cy="6866466"/>
            </a:xfrm>
            <a:custGeom>
              <a:avLst/>
              <a:gdLst/>
              <a:ahLst/>
              <a:cxnLst/>
              <a:rect l="l" t="t" r="r" b="b"/>
              <a:pathLst>
                <a:path w="2573311" h="6866467" fill="norm" stroke="1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 bwMode="auto">
            <a:xfrm>
              <a:off x="8932333" y="3048000"/>
              <a:ext cx="3259666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 bwMode="auto">
            <a:xfrm>
              <a:off x="9334500" y="-8467"/>
              <a:ext cx="2854326" cy="6866466"/>
            </a:xfrm>
            <a:custGeom>
              <a:avLst/>
              <a:gdLst/>
              <a:ahLst/>
              <a:cxnLst/>
              <a:rect l="l" t="t" r="r" b="b"/>
              <a:pathLst>
                <a:path w="2858013" h="6866467" fill="norm" stroke="1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 bwMode="auto">
            <a:xfrm>
              <a:off x="10898730" y="-8467"/>
              <a:ext cx="1290094" cy="6866466"/>
            </a:xfrm>
            <a:custGeom>
              <a:avLst/>
              <a:gdLst/>
              <a:ahLst/>
              <a:cxnLst/>
              <a:rect l="l" t="t" r="r" b="b"/>
              <a:pathLst>
                <a:path w="1290094" h="6858000" fill="norm" stroke="1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 bwMode="auto">
            <a:xfrm>
              <a:off x="10938999" y="-8467"/>
              <a:ext cx="1249825" cy="6866466"/>
            </a:xfrm>
            <a:custGeom>
              <a:avLst/>
              <a:gdLst/>
              <a:ahLst/>
              <a:cxnLst/>
              <a:rect l="l" t="t" r="r" b="b"/>
              <a:pathLst>
                <a:path w="1249825" h="6858000" fill="norm" stroke="1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 bwMode="auto">
            <a:xfrm>
              <a:off x="10371666" y="3589867"/>
              <a:ext cx="1817158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586B75A-687E-405C-8A0B-8D00578BA2C3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B2D3E9E-A95C-48F2-B4BF-A71542E0BE9A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586B75A-687E-405C-8A0B-8D00578BA2C3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677334" y="2160589"/>
            <a:ext cx="4184035" cy="388077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5089970" y="2160589"/>
            <a:ext cx="4184034" cy="3880773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12952B5-7A2F-4CC8-B7CE-9234E21C2837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E1DA07A-9201-4B4B-BAF2-015AFA30F520}" type="datetimeFigureOut">
              <a:rPr lang="en-US"/>
              <a:t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77334" y="609600"/>
            <a:ext cx="8596668" cy="13208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3D7E00A-486F-4252-8B1D-E32645521F49}" type="datetimeFigureOut">
              <a:rPr lang="en-US"/>
              <a:t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DDF5F92-E675-4B36-9A60-69A962A68675}" type="datetimeFigureOut">
              <a:rPr lang="en-US"/>
              <a:t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F6E2C9B-5FA2-460D-9BE7-B0812FC2A6FF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/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586B75A-687E-405C-8A0B-8D00578BA2C3}" type="datetimeFigureOut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Заголовок и подпис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586B75A-687E-405C-8A0B-8D00578BA2C3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/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Цитата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586B75A-687E-405C-8A0B-8D00578BA2C3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/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 bwMode="auto">
          <a:xfrm>
            <a:off x="541870" y="790378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“</a:t>
            </a:r>
            <a:endParaRPr/>
          </a:p>
        </p:txBody>
      </p:sp>
      <p:sp>
        <p:nvSpPr>
          <p:cNvPr id="25" name="TextBox 24"/>
          <p:cNvSpPr txBox="1"/>
          <p:nvPr/>
        </p:nvSpPr>
        <p:spPr bwMode="auto">
          <a:xfrm>
            <a:off x="8893011" y="2886556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/>
          </a:p>
        </p:txBody>
      </p:sp>
    </p:spTree>
  </p:cSld>
  <p:clrMapOvr>
    <a:masterClrMapping/>
  </p:clrMapOvr>
  <p:hf dt="0" ftr="0" hdr="0" sldNum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Карточка имен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586B75A-687E-405C-8A0B-8D00578BA2C3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/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Цитата карточки имен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586B75A-687E-405C-8A0B-8D00578BA2C3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/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 bwMode="auto">
          <a:xfrm>
            <a:off x="541870" y="790378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“</a:t>
            </a:r>
            <a:endParaRPr/>
          </a:p>
        </p:txBody>
      </p:sp>
      <p:sp>
        <p:nvSpPr>
          <p:cNvPr id="25" name="TextBox 24"/>
          <p:cNvSpPr txBox="1"/>
          <p:nvPr/>
        </p:nvSpPr>
        <p:spPr bwMode="auto">
          <a:xfrm>
            <a:off x="8893011" y="2886556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/>
          </a:p>
        </p:txBody>
      </p:sp>
    </p:spTree>
  </p:cSld>
  <p:clrMapOvr>
    <a:masterClrMapping/>
  </p:clrMapOvr>
  <p:hf dt="0" ftr="0" hdr="0" sldNum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Истина или лож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586B75A-687E-405C-8A0B-8D00578BA2C3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/>
            </a:fld>
            <a:endParaRPr lang="en-US"/>
          </a:p>
        </p:txBody>
      </p:sp>
    </p:spTree>
  </p:cSld>
  <p:clrMapOvr>
    <a:masterClrMapping/>
  </p:clrMapOvr>
  <p:hf dt="0" ftr="0" hdr="0" sldNum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F4E5243-F52A-4D37-9694-EB26C6C3191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7967673" y="609599"/>
            <a:ext cx="1304743" cy="5251451"/>
          </a:xfrm>
        </p:spPr>
        <p:txBody>
          <a:bodyPr vert="eaVert" anchor="ctr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77335" y="609600"/>
            <a:ext cx="7060150" cy="5251450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A77B6E1-634A-48DC-9E8B-D894023267EF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FAB73BC-B049-4115-A692-8D63A059BFB8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3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 bwMode="auto">
          <a:xfrm>
            <a:off x="0" y="-8467"/>
            <a:ext cx="12192000" cy="6866466"/>
            <a:chOff x="0" y="-8467"/>
            <a:chExt cx="12192000" cy="6866466"/>
          </a:xfrm>
        </p:grpSpPr>
        <p:cxnSp>
          <p:nvCxnSpPr>
            <p:cNvPr id="20" name="Straight Connector 19"/>
            <p:cNvCxnSpPr>
              <a:cxnSpLocks/>
            </p:cNvCxnSpPr>
            <p:nvPr/>
          </p:nvCxnSpPr>
          <p:spPr bwMode="auto"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cxnSpLocks/>
            </p:cNvCxnSpPr>
            <p:nvPr/>
          </p:nvCxnSpPr>
          <p:spPr bwMode="auto"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 bwMode="auto">
            <a:xfrm>
              <a:off x="9181476" y="-8467"/>
              <a:ext cx="3007349" cy="6866466"/>
            </a:xfrm>
            <a:custGeom>
              <a:avLst/>
              <a:gdLst/>
              <a:ahLst/>
              <a:cxnLst/>
              <a:rect l="l" t="t" r="r" b="b"/>
              <a:pathLst>
                <a:path w="3007349" h="6866467" fill="norm" stroke="1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 bwMode="auto">
            <a:xfrm>
              <a:off x="9603442" y="-8467"/>
              <a:ext cx="2588558" cy="6866466"/>
            </a:xfrm>
            <a:custGeom>
              <a:avLst/>
              <a:gdLst/>
              <a:ahLst/>
              <a:cxnLst/>
              <a:rect l="l" t="t" r="r" b="b"/>
              <a:pathLst>
                <a:path w="2573311" h="6866467" fill="norm" stroke="1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 bwMode="auto">
            <a:xfrm>
              <a:off x="8932333" y="3048000"/>
              <a:ext cx="3259666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 bwMode="auto">
            <a:xfrm>
              <a:off x="9334500" y="-8467"/>
              <a:ext cx="2854326" cy="6866466"/>
            </a:xfrm>
            <a:custGeom>
              <a:avLst/>
              <a:gdLst/>
              <a:ahLst/>
              <a:cxnLst/>
              <a:rect l="l" t="t" r="r" b="b"/>
              <a:pathLst>
                <a:path w="2858013" h="6866467" fill="norm" stroke="1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 bwMode="auto">
            <a:xfrm>
              <a:off x="10898730" y="-8467"/>
              <a:ext cx="1290094" cy="6866466"/>
            </a:xfrm>
            <a:custGeom>
              <a:avLst/>
              <a:gdLst/>
              <a:ahLst/>
              <a:cxnLst/>
              <a:rect l="l" t="t" r="r" b="b"/>
              <a:pathLst>
                <a:path w="1290094" h="6858000" fill="norm" stroke="1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 bwMode="auto">
            <a:xfrm>
              <a:off x="10938999" y="-8467"/>
              <a:ext cx="1249825" cy="6866466"/>
            </a:xfrm>
            <a:custGeom>
              <a:avLst/>
              <a:gdLst/>
              <a:ahLst/>
              <a:cxnLst/>
              <a:rect l="l" t="t" r="r" b="b"/>
              <a:pathLst>
                <a:path w="1249825" h="6858000" fill="norm" stroke="1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 bwMode="auto">
            <a:xfrm>
              <a:off x="10371666" y="3589867"/>
              <a:ext cx="1817158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 bwMode="auto"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586B75A-687E-405C-8A0B-8D00578BA2C3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677334" y="6041362"/>
            <a:ext cx="62976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4FAB73BC-B049-4115-A692-8D63A059BFB8}" type="slidenum">
              <a:rPr lang="en-US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lvl1pPr algn="l" defTabSz="457200">
        <a:spcBef>
          <a:spcPts val="0"/>
        </a:spcBef>
        <a:buNone/>
        <a:defRPr sz="3600">
          <a:solidFill>
            <a:schemeClr val="accent1"/>
          </a:solidFill>
          <a:latin typeface="+mj-lt"/>
          <a:ea typeface="+mj-ea"/>
          <a:cs typeface="+mj-cs"/>
        </a:defRPr>
      </a:lvl1pPr>
      <a:lvl2pPr>
        <a:defRPr>
          <a:solidFill>
            <a:schemeClr val="tx2"/>
          </a:solidFill>
        </a:defRPr>
      </a:lvl2pPr>
      <a:lvl3pPr>
        <a:defRPr>
          <a:solidFill>
            <a:schemeClr val="tx2"/>
          </a:solidFill>
        </a:defRPr>
      </a:lvl3pPr>
      <a:lvl4pPr>
        <a:defRPr>
          <a:solidFill>
            <a:schemeClr val="tx2"/>
          </a:solidFill>
        </a:defRPr>
      </a:lvl4pPr>
      <a:lvl5pPr>
        <a:defRPr>
          <a:solidFill>
            <a:schemeClr val="tx2"/>
          </a:solidFill>
        </a:defRPr>
      </a:lvl5pPr>
      <a:lvl6pPr>
        <a:defRPr>
          <a:solidFill>
            <a:schemeClr val="tx2"/>
          </a:solidFill>
        </a:defRPr>
      </a:lvl6pPr>
      <a:lvl7pPr>
        <a:defRPr>
          <a:solidFill>
            <a:schemeClr val="tx2"/>
          </a:solidFill>
        </a:defRPr>
      </a:lvl7pPr>
      <a:lvl8pPr>
        <a:defRPr>
          <a:solidFill>
            <a:schemeClr val="tx2"/>
          </a:solidFill>
        </a:defRPr>
      </a:lvl8pPr>
      <a:lvl9pPr>
        <a:defRPr>
          <a:solidFill>
            <a:schemeClr val="tx2"/>
          </a:solidFill>
        </a:defRPr>
      </a:lvl9pPr>
    </p:titleStyle>
    <p:bodyStyle>
      <a:lvl1pPr marL="342900" indent="-3429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8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6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5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1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13.emf"/><Relationship Id="rId5" Type="http://schemas.openxmlformats.org/officeDocument/2006/relationships/image" Target="../media/media1.svg"/><Relationship Id="rId6" Type="http://schemas.openxmlformats.org/officeDocument/2006/relationships/image" Target="../media/image1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1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1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1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6.emf"/><Relationship Id="rId4" Type="http://schemas.openxmlformats.org/officeDocument/2006/relationships/image" Target="../media/media2.svg"/><Relationship Id="rId5" Type="http://schemas.openxmlformats.org/officeDocument/2006/relationships/image" Target="../media/image27.emf"/><Relationship Id="rId6" Type="http://schemas.openxmlformats.org/officeDocument/2006/relationships/image" Target="../media/media3.svg"/><Relationship Id="rId7" Type="http://schemas.openxmlformats.org/officeDocument/2006/relationships/image" Target="../media/image28.png"/><Relationship Id="rId8" Type="http://schemas.openxmlformats.org/officeDocument/2006/relationships/image" Target="../media/image1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9.emf"/><Relationship Id="rId4" Type="http://schemas.openxmlformats.org/officeDocument/2006/relationships/image" Target="../media/media4.sv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1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4.png"/><Relationship Id="rId4" Type="http://schemas.openxmlformats.org/officeDocument/2006/relationships/image" Target="../media/image1.png"/><Relationship Id="rId5" Type="http://schemas.openxmlformats.org/officeDocument/2006/relationships/image" Target="../media/image35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6.png"/><Relationship Id="rId4" Type="http://schemas.openxmlformats.org/officeDocument/2006/relationships/image" Target="../media/image1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gradFill>
          <a:gsLst>
            <a:gs pos="21000">
              <a:schemeClr val="bg1">
                <a:tint val="90000"/>
                <a:lumMod val="110000"/>
              </a:schemeClr>
            </a:gs>
            <a:gs pos="100000">
              <a:schemeClr val="bg1">
                <a:shade val="94000"/>
                <a:lumMod val="96000"/>
              </a:schemeClr>
            </a:gs>
          </a:gsLst>
          <a:path path="circle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907694" y="1949949"/>
            <a:ext cx="10665372" cy="2969682"/>
          </a:xfrm>
        </p:spPr>
        <p:txBody>
          <a:bodyPr/>
          <a:lstStyle/>
          <a:p>
            <a:pPr algn="ctr">
              <a:defRPr/>
            </a:pPr>
            <a:r>
              <a:rPr lang="ru-RU" sz="4000" b="1">
                <a:solidFill>
                  <a:schemeClr val="accent2">
                    <a:lumMod val="75000"/>
                  </a:schemeClr>
                </a:solidFill>
              </a:rPr>
              <a:t>Использование современных модульных сооружений для оснащения </a:t>
            </a:r>
            <a:br>
              <a:rPr lang="ru-RU" sz="4000" b="1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4000" b="1">
                <a:solidFill>
                  <a:schemeClr val="accent2">
                    <a:lumMod val="75000"/>
                  </a:schemeClr>
                </a:solidFill>
              </a:rPr>
              <a:t>аэрологических станций.  </a:t>
            </a:r>
            <a:br>
              <a:rPr lang="ru-RU" sz="4000" b="1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4000" b="1">
                <a:solidFill>
                  <a:schemeClr val="accent2">
                    <a:lumMod val="75000"/>
                  </a:schemeClr>
                </a:solidFill>
              </a:rPr>
              <a:t>Возможные проектные решения.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2259440" y="5370173"/>
            <a:ext cx="9400754" cy="1175047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ru-RU" sz="1600">
                <a:solidFill>
                  <a:schemeClr val="accent2">
                    <a:lumMod val="50000"/>
                  </a:schemeClr>
                </a:solidFill>
              </a:rPr>
              <a:t>Докладчик: </a:t>
            </a:r>
            <a:endParaRPr/>
          </a:p>
          <a:p>
            <a:pPr algn="l">
              <a:defRPr/>
            </a:pPr>
            <a:r>
              <a:rPr lang="ru-RU" sz="1600">
                <a:solidFill>
                  <a:schemeClr val="accent2">
                    <a:lumMod val="50000"/>
                  </a:schemeClr>
                </a:solidFill>
              </a:rPr>
              <a:t>Аверьянова Надежда Игоревна</a:t>
            </a:r>
            <a:endParaRPr/>
          </a:p>
          <a:p>
            <a:pPr algn="l">
              <a:defRPr/>
            </a:pPr>
            <a:r>
              <a:rPr lang="ru-RU" sz="1600">
                <a:solidFill>
                  <a:schemeClr val="accent2">
                    <a:lumMod val="50000"/>
                  </a:schemeClr>
                </a:solidFill>
              </a:rPr>
              <a:t>заместитель начальника Карельского ЦГМС - филиала ФГБУ «Северо-Западное УГМС» </a:t>
            </a:r>
            <a:endParaRPr/>
          </a:p>
        </p:txBody>
      </p:sp>
      <p:sp>
        <p:nvSpPr>
          <p:cNvPr id="4" name="Подзаголовок 2"/>
          <p:cNvSpPr txBox="1"/>
          <p:nvPr/>
        </p:nvSpPr>
        <p:spPr bwMode="auto">
          <a:xfrm>
            <a:off x="2172312" y="358776"/>
            <a:ext cx="9400754" cy="157959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marL="0" indent="0" algn="r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None/>
              <a:defRPr sz="16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None/>
              <a:defRPr sz="14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2600" b="1">
                <a:solidFill>
                  <a:schemeClr val="accent2">
                    <a:lumMod val="50000"/>
                  </a:schemeClr>
                </a:solidFill>
              </a:rPr>
              <a:t>Федеральное государственное бюджетное учреждение «Северо-Западное управление </a:t>
            </a:r>
            <a:endParaRPr/>
          </a:p>
          <a:p>
            <a:pPr algn="ctr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2600" b="1">
                <a:solidFill>
                  <a:schemeClr val="accent2">
                    <a:lumMod val="50000"/>
                  </a:schemeClr>
                </a:solidFill>
              </a:rPr>
              <a:t>по гидрометеорологии и мониторингу окружающей среды»</a:t>
            </a:r>
            <a:endParaRPr/>
          </a:p>
          <a:p>
            <a:pPr algn="ctr">
              <a:defRPr/>
            </a:pPr>
            <a:r>
              <a:rPr lang="ru-RU" sz="2200">
                <a:solidFill>
                  <a:schemeClr val="accent2">
                    <a:lumMod val="50000"/>
                  </a:schemeClr>
                </a:solidFill>
              </a:rPr>
              <a:t>Карельский центр по гидрометеорологии и мониторингу окружающей среды – </a:t>
            </a:r>
            <a:endParaRPr/>
          </a:p>
          <a:p>
            <a:pPr algn="ctr">
              <a:defRPr/>
            </a:pPr>
            <a:r>
              <a:rPr lang="ru-RU" sz="2200">
                <a:solidFill>
                  <a:schemeClr val="accent2">
                    <a:lumMod val="50000"/>
                  </a:schemeClr>
                </a:solidFill>
              </a:rPr>
              <a:t>филиал Федерального государственного бюджетного учреждения «Северо-Западное управление </a:t>
            </a:r>
            <a:endParaRPr/>
          </a:p>
          <a:p>
            <a:pPr algn="ctr">
              <a:defRPr/>
            </a:pPr>
            <a:r>
              <a:rPr lang="ru-RU" sz="2200">
                <a:solidFill>
                  <a:schemeClr val="accent2">
                    <a:lumMod val="50000"/>
                  </a:schemeClr>
                </a:solidFill>
              </a:rPr>
              <a:t>по гидрометеорологии и мониторингу окружающей среды»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10653" y="200928"/>
            <a:ext cx="1076190" cy="9714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gradFill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94000"/>
                <a:lumMod val="96000"/>
              </a:schemeClr>
            </a:gs>
          </a:gsLst>
          <a:path path="circle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439629" y="569159"/>
            <a:ext cx="8596668" cy="1320800"/>
          </a:xfrm>
        </p:spPr>
        <p:txBody>
          <a:bodyPr/>
          <a:lstStyle/>
          <a:p>
            <a:pPr>
              <a:defRPr/>
            </a:pPr>
            <a:r>
              <a:rPr lang="ru-RU">
                <a:solidFill>
                  <a:schemeClr val="accent2">
                    <a:lumMod val="75000"/>
                  </a:schemeClr>
                </a:solidFill>
              </a:rPr>
              <a:t>Пункты аэрологических наблюдений на территории Республики Карелия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657224" y="2436105"/>
            <a:ext cx="4663440" cy="723400"/>
          </a:xfrm>
        </p:spPr>
        <p:txBody>
          <a:bodyPr>
            <a:normAutofit fontScale="92500" lnSpcReduction="10000"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/>
              <a:t>Здание   для размещения </a:t>
            </a:r>
            <a:endParaRPr/>
          </a:p>
          <a:p>
            <a:pPr algn="ctr">
              <a:spcBef>
                <a:spcPts val="0"/>
              </a:spcBef>
              <a:defRPr/>
            </a:pPr>
            <a:r>
              <a:rPr lang="ru-RU"/>
              <a:t>РЛС  и персонала АЭ</a:t>
            </a:r>
            <a:endParaRPr/>
          </a:p>
        </p:txBody>
      </p:sp>
      <p:pic>
        <p:nvPicPr>
          <p:cNvPr id="7" name="Объект 6"/>
          <p:cNvPicPr>
            <a:picLocks noChangeAspect="1" noGrp="1"/>
          </p:cNvPicPr>
          <p:nvPr>
            <p:ph sz="half" idx="2"/>
          </p:nvPr>
        </p:nvPicPr>
        <p:blipFill>
          <a:blip r:embed="rId3"/>
          <a:stretch/>
        </p:blipFill>
        <p:spPr bwMode="auto">
          <a:xfrm>
            <a:off x="1125449" y="3389326"/>
            <a:ext cx="3382553" cy="3305175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  <a:effectLst>
            <a:softEdge rad="127000"/>
          </a:effectLst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294486" y="2540920"/>
            <a:ext cx="4663440" cy="562706"/>
          </a:xfrm>
        </p:spPr>
        <p:txBody>
          <a:bodyPr>
            <a:normAutofit fontScale="92500" lnSpcReduction="10000"/>
          </a:bodyPr>
          <a:lstStyle/>
          <a:p>
            <a:pPr algn="ctr">
              <a:defRPr/>
            </a:pPr>
            <a:r>
              <a:rPr lang="ru-RU"/>
              <a:t>Газогенераторная</a:t>
            </a:r>
            <a:endParaRPr/>
          </a:p>
        </p:txBody>
      </p:sp>
      <p:sp>
        <p:nvSpPr>
          <p:cNvPr id="8" name="Текст 4"/>
          <p:cNvSpPr txBox="1"/>
          <p:nvPr/>
        </p:nvSpPr>
        <p:spPr bwMode="auto">
          <a:xfrm>
            <a:off x="4271933" y="2004869"/>
            <a:ext cx="4663440" cy="722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>
              <a:lnSpc>
                <a:spcPct val="85000"/>
              </a:lnSpc>
              <a:spcBef>
                <a:spcPts val="1300"/>
              </a:spcBef>
              <a:buFont typeface="Arial"/>
              <a:buNone/>
              <a:defRPr sz="2200" b="0" cap="all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>
              <a:lnSpc>
                <a:spcPct val="85000"/>
              </a:lnSpc>
              <a:spcBef>
                <a:spcPts val="600"/>
              </a:spcBef>
              <a:buFont typeface="Arial"/>
              <a:buNone/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lnSpc>
                <a:spcPct val="85000"/>
              </a:lnSpc>
              <a:spcBef>
                <a:spcPts val="600"/>
              </a:spcBef>
              <a:buFont typeface="Arial"/>
              <a:buNone/>
              <a:defRPr sz="1800" b="1" i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lnSpc>
                <a:spcPct val="85000"/>
              </a:lnSpc>
              <a:spcBef>
                <a:spcPts val="600"/>
              </a:spcBef>
              <a:buFont typeface="Arial"/>
              <a:buNone/>
              <a:defRPr sz="1600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lnSpc>
                <a:spcPct val="85000"/>
              </a:lnSpc>
              <a:spcBef>
                <a:spcPts val="600"/>
              </a:spcBef>
              <a:buFont typeface="Arial"/>
              <a:buNone/>
              <a:defRPr sz="1600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lnSpc>
                <a:spcPct val="85000"/>
              </a:lnSpc>
              <a:spcBef>
                <a:spcPts val="600"/>
              </a:spcBef>
              <a:buFont typeface="Arial"/>
              <a:buNone/>
              <a:defRPr sz="1600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lnSpc>
                <a:spcPct val="85000"/>
              </a:lnSpc>
              <a:spcBef>
                <a:spcPts val="600"/>
              </a:spcBef>
              <a:buFont typeface="Arial"/>
              <a:buNone/>
              <a:defRPr sz="1600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lnSpc>
                <a:spcPct val="85000"/>
              </a:lnSpc>
              <a:spcBef>
                <a:spcPts val="600"/>
              </a:spcBef>
              <a:buFont typeface="Arial"/>
              <a:buNone/>
              <a:defRPr sz="1600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lnSpc>
                <a:spcPct val="85000"/>
              </a:lnSpc>
              <a:spcBef>
                <a:spcPts val="600"/>
              </a:spcBef>
              <a:buFont typeface="Arial"/>
              <a:buNone/>
              <a:defRPr sz="1600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b="1"/>
              <a:t>ОГМС Петрозаводск</a:t>
            </a:r>
            <a:endParaRPr/>
          </a:p>
        </p:txBody>
      </p:sp>
      <p:pic>
        <p:nvPicPr>
          <p:cNvPr id="4" name="Рукописный ввод 3"/>
          <p:cNvPicPr/>
          <p:nvPr/>
        </p:nvPicPr>
        <p:blipFill>
          <a:blip r:embed="rId4"/>
          <a:stretch/>
        </p:blipFill>
        <p:spPr bwMode="auto">
          <a:xfrm>
            <a:off x="5381166" y="3841086"/>
            <a:ext cx="18000" cy="18000"/>
          </a:xfrm>
          <a:prstGeom prst="rect">
            <a:avLst/>
          </a:prstGeom>
        </p:spPr>
      </p:pic>
      <p:pic>
        <p:nvPicPr>
          <p:cNvPr id="6" name="Рукописный ввод 5"/>
          <p:cNvPicPr/>
          <p:nvPr/>
        </p:nvPicPr>
        <p:blipFill>
          <a:blip r:embed="rId4"/>
          <a:stretch/>
        </p:blipFill>
        <p:spPr bwMode="auto">
          <a:xfrm>
            <a:off x="3359766" y="4250406"/>
            <a:ext cx="18000" cy="18000"/>
          </a:xfrm>
          <a:prstGeom prst="rect">
            <a:avLst/>
          </a:prstGeom>
        </p:spPr>
      </p:pic>
      <p:pic>
        <p:nvPicPr>
          <p:cNvPr id="9" name="Рукописный ввод 8"/>
          <p:cNvPicPr/>
          <p:nvPr/>
        </p:nvPicPr>
        <p:blipFill>
          <a:blip r:embed="rId4"/>
          <a:stretch/>
        </p:blipFill>
        <p:spPr bwMode="auto">
          <a:xfrm>
            <a:off x="4346526" y="4069686"/>
            <a:ext cx="18000" cy="18000"/>
          </a:xfrm>
          <a:prstGeom prst="rect">
            <a:avLst/>
          </a:prstGeom>
        </p:spPr>
      </p:pic>
      <p:pic>
        <p:nvPicPr>
          <p:cNvPr id="11" name="Рукописный ввод 10"/>
          <p:cNvPicPr/>
          <p:nvPr/>
        </p:nvPicPr>
        <p:blipFill>
          <a:blip r:embed="rId4"/>
          <a:stretch/>
        </p:blipFill>
        <p:spPr bwMode="auto">
          <a:xfrm>
            <a:off x="7522806" y="5273166"/>
            <a:ext cx="18000" cy="18000"/>
          </a:xfrm>
          <a:prstGeom prst="rect">
            <a:avLst/>
          </a:prstGeom>
        </p:spPr>
      </p:pic>
      <p:pic>
        <p:nvPicPr>
          <p:cNvPr id="12" name="Рукописный ввод 11"/>
          <p:cNvPicPr/>
          <p:nvPr/>
        </p:nvPicPr>
        <p:blipFill>
          <a:blip r:embed="rId4"/>
          <a:stretch/>
        </p:blipFill>
        <p:spPr bwMode="auto">
          <a:xfrm>
            <a:off x="7629006" y="4683126"/>
            <a:ext cx="20160" cy="18000"/>
          </a:xfrm>
          <a:prstGeom prst="rect">
            <a:avLst/>
          </a:prstGeom>
        </p:spPr>
      </p:pic>
      <p:pic>
        <p:nvPicPr>
          <p:cNvPr id="13" name="Рукописный ввод 12"/>
          <p:cNvPicPr/>
          <p:nvPr/>
        </p:nvPicPr>
        <p:blipFill>
          <a:blip r:embed="rId4"/>
          <a:stretch/>
        </p:blipFill>
        <p:spPr bwMode="auto">
          <a:xfrm>
            <a:off x="10109405" y="4912086"/>
            <a:ext cx="18000" cy="18000"/>
          </a:xfrm>
          <a:prstGeom prst="rect">
            <a:avLst/>
          </a:prstGeom>
        </p:spPr>
      </p:pic>
      <p:pic>
        <p:nvPicPr>
          <p:cNvPr id="14" name="Рукописный ввод 13"/>
          <p:cNvPicPr/>
          <p:nvPr/>
        </p:nvPicPr>
        <p:blipFill>
          <a:blip r:embed="rId4"/>
          <a:stretch/>
        </p:blipFill>
        <p:spPr bwMode="auto">
          <a:xfrm>
            <a:off x="9086646" y="4442646"/>
            <a:ext cx="18000" cy="18000"/>
          </a:xfrm>
          <a:prstGeom prst="rect">
            <a:avLst/>
          </a:prstGeom>
        </p:spPr>
      </p:pic>
      <p:grpSp>
        <p:nvGrpSpPr>
          <p:cNvPr id="17" name="Группа 16"/>
          <p:cNvGrpSpPr/>
          <p:nvPr/>
        </p:nvGrpSpPr>
        <p:grpSpPr bwMode="auto">
          <a:xfrm>
            <a:off x="8626206" y="4523646"/>
            <a:ext cx="360" cy="360"/>
            <a:chOff x="8626206" y="4523646"/>
            <a:chExt cx="360" cy="360"/>
          </a:xfrm>
        </p:grpSpPr>
        <p:pic>
          <p:nvPicPr>
            <p:cNvPr id="15" name="Рукописный ввод 14"/>
            <p:cNvPicPr/>
            <p:nvPr/>
          </p:nvPicPr>
          <p:blipFill>
            <a:blip r:embed="rId4"/>
            <a:stretch/>
          </p:blipFill>
          <p:spPr bwMode="auto">
            <a:xfrm>
              <a:off x="8617566" y="4515006"/>
              <a:ext cx="18000" cy="18000"/>
            </a:xfrm>
            <a:prstGeom prst="rect">
              <a:avLst/>
            </a:prstGeom>
          </p:spPr>
        </p:pic>
        <p:pic>
          <p:nvPicPr>
            <p:cNvPr id="16" name="Рукописный ввод 15"/>
            <p:cNvPicPr/>
            <p:nvPr/>
          </p:nvPicPr>
          <p:blipFill>
            <a:blip r:embed="rId4"/>
            <a:stretch/>
          </p:blipFill>
          <p:spPr bwMode="auto">
            <a:xfrm>
              <a:off x="8617566" y="4515006"/>
              <a:ext cx="18000" cy="18000"/>
            </a:xfrm>
            <a:prstGeom prst="rect">
              <a:avLst/>
            </a:prstGeom>
          </p:spPr>
        </p:pic>
      </p:grpSp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649642" y="3386172"/>
            <a:ext cx="4618892" cy="312341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19129" y="705889"/>
            <a:ext cx="1076190" cy="97142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389806" y="4972567"/>
            <a:ext cx="3042082" cy="1769088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298436" y="670173"/>
            <a:ext cx="8596668" cy="1320800"/>
          </a:xfrm>
        </p:spPr>
        <p:txBody>
          <a:bodyPr/>
          <a:lstStyle/>
          <a:p>
            <a:pPr>
              <a:defRPr/>
            </a:pPr>
            <a:r>
              <a:rPr lang="ru-RU">
                <a:solidFill>
                  <a:schemeClr val="accent2">
                    <a:lumMod val="75000"/>
                  </a:schemeClr>
                </a:solidFill>
              </a:rPr>
              <a:t>Пункты аэрологических наблюдений  на территории Республики Карелия 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3335635" y="1930400"/>
            <a:ext cx="4663440" cy="563885"/>
          </a:xfrm>
        </p:spPr>
        <p:txBody>
          <a:bodyPr/>
          <a:lstStyle/>
          <a:p>
            <a:pPr algn="ctr">
              <a:defRPr/>
            </a:pPr>
            <a:r>
              <a:rPr lang="ru-RU" b="1">
                <a:solidFill>
                  <a:schemeClr val="accent2">
                    <a:lumMod val="50000"/>
                  </a:schemeClr>
                </a:solidFill>
              </a:rPr>
              <a:t>АЭ Кемь 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186971" y="2541033"/>
            <a:ext cx="5642809" cy="507474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ru-RU" sz="2400">
                <a:solidFill>
                  <a:schemeClr val="accent2">
                    <a:lumMod val="50000"/>
                  </a:schemeClr>
                </a:solidFill>
              </a:rPr>
              <a:t>Модульное здание  для размещения  РЛС и персонала АЭ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246105" y="2438991"/>
            <a:ext cx="4663440" cy="722376"/>
          </a:xfrm>
        </p:spPr>
        <p:txBody>
          <a:bodyPr/>
          <a:lstStyle/>
          <a:p>
            <a:pPr algn="ctr">
              <a:defRPr/>
            </a:pPr>
            <a:r>
              <a:rPr lang="ru-RU">
                <a:solidFill>
                  <a:schemeClr val="accent2">
                    <a:lumMod val="50000"/>
                  </a:schemeClr>
                </a:solidFill>
              </a:rPr>
              <a:t>Газогенераторая</a:t>
            </a:r>
            <a:endParaRPr lang="ru-RU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Объект 6"/>
          <p:cNvPicPr>
            <a:picLocks noChangeAspect="1" noGrp="1"/>
          </p:cNvPicPr>
          <p:nvPr>
            <p:ph sz="quarter" idx="4"/>
          </p:nvPr>
        </p:nvPicPr>
        <p:blipFill>
          <a:blip r:embed="rId3"/>
          <a:stretch/>
        </p:blipFill>
        <p:spPr bwMode="auto">
          <a:xfrm>
            <a:off x="1808226" y="3445438"/>
            <a:ext cx="2400300" cy="320040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096000" y="3363143"/>
            <a:ext cx="4042002" cy="303150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Рукописный ввод 5"/>
          <p:cNvPicPr/>
          <p:nvPr/>
        </p:nvPicPr>
        <p:blipFill>
          <a:blip r:embed="rId5"/>
          <a:stretch/>
        </p:blipFill>
        <p:spPr bwMode="auto">
          <a:xfrm>
            <a:off x="823566" y="1172766"/>
            <a:ext cx="12600" cy="12600"/>
          </a:xfrm>
          <a:prstGeom prst="rect">
            <a:avLst/>
          </a:prstGeom>
        </p:spPr>
      </p:pic>
      <p:pic>
        <p:nvPicPr>
          <p:cNvPr id="8" name="Рукописный ввод 7"/>
          <p:cNvPicPr/>
          <p:nvPr/>
        </p:nvPicPr>
        <p:blipFill>
          <a:blip r:embed="rId5"/>
          <a:stretch/>
        </p:blipFill>
        <p:spPr bwMode="auto">
          <a:xfrm>
            <a:off x="1100766" y="992406"/>
            <a:ext cx="12600" cy="12600"/>
          </a:xfrm>
          <a:prstGeom prst="rect">
            <a:avLst/>
          </a:prstGeom>
        </p:spPr>
      </p:pic>
      <p:pic>
        <p:nvPicPr>
          <p:cNvPr id="10" name="Рукописный ввод 9"/>
          <p:cNvPicPr/>
          <p:nvPr/>
        </p:nvPicPr>
        <p:blipFill>
          <a:blip r:embed="rId5"/>
          <a:stretch/>
        </p:blipFill>
        <p:spPr bwMode="auto">
          <a:xfrm>
            <a:off x="787926" y="992406"/>
            <a:ext cx="12600" cy="126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26651" y="760639"/>
            <a:ext cx="1076190" cy="9714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086596" y="413423"/>
            <a:ext cx="7183099" cy="110744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>
                <a:solidFill>
                  <a:schemeClr val="accent2">
                    <a:lumMod val="75000"/>
                  </a:schemeClr>
                </a:solidFill>
              </a:rPr>
              <a:t>Схема модульного здания </a:t>
            </a:r>
            <a:br>
              <a:rPr lang="ru-RU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>
                <a:solidFill>
                  <a:schemeClr val="accent2">
                    <a:lumMod val="75000"/>
                  </a:schemeClr>
                </a:solidFill>
              </a:rPr>
              <a:t>АЭ Кемь под МАРЛ-А</a:t>
            </a:r>
            <a:endParaRPr/>
          </a:p>
        </p:txBody>
      </p:sp>
      <p:pic>
        <p:nvPicPr>
          <p:cNvPr id="10" name="Объект 9"/>
          <p:cNvPicPr>
            <a:picLocks noChangeAspect="1" noGrp="1"/>
          </p:cNvPicPr>
          <p:nvPr>
            <p:ph sz="half" idx="1"/>
          </p:nvPr>
        </p:nvPicPr>
        <p:blipFill>
          <a:blip r:embed="rId3"/>
          <a:stretch/>
        </p:blipFill>
        <p:spPr bwMode="auto">
          <a:xfrm>
            <a:off x="840706" y="1520863"/>
            <a:ext cx="5006640" cy="5006640"/>
          </a:xfrm>
          <a:prstGeom prst="rect">
            <a:avLst/>
          </a:prstGeom>
        </p:spPr>
      </p:pic>
      <p:graphicFrame>
        <p:nvGraphicFramePr>
          <p:cNvPr id="11" name="Объект 10"/>
          <p:cNvGraphicFramePr>
            <a:graphicFrameLocks xmlns:a="http://schemas.openxmlformats.org/drawingml/2006/main" noGrp="1"/>
          </p:cNvGraphicFramePr>
          <p:nvPr>
            <p:ph sz="half" idx="2"/>
          </p:nvPr>
        </p:nvGraphicFramePr>
        <p:xfrm>
          <a:off x="5998452" y="2093783"/>
          <a:ext cx="4662484" cy="193040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417056"/>
                <a:gridCol w="1903444"/>
                <a:gridCol w="208280"/>
                <a:gridCol w="2133703"/>
              </a:tblGrid>
              <a:tr h="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Помещение для хранения радиозондов и оболочек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9,0 кв.м.</a:t>
                      </a:r>
                      <a:endParaRPr/>
                    </a:p>
                  </a:txBody>
                  <a:tcPr/>
                </a:tc>
              </a:tr>
              <a:tr h="37084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2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Пост оператора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19,2 кв.м.</a:t>
                      </a:r>
                      <a:endParaRPr/>
                    </a:p>
                  </a:txBody>
                  <a:tcPr/>
                </a:tc>
              </a:tr>
              <a:tr h="370840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Надстройка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/>
                        <a:t>10,2 кв.м.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Объект 3"/>
          <p:cNvSpPr txBox="1"/>
          <p:nvPr/>
        </p:nvSpPr>
        <p:spPr bwMode="auto">
          <a:xfrm>
            <a:off x="6154862" y="4447955"/>
            <a:ext cx="4662484" cy="1682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91440" indent="-91440" algn="l" defTabSz="914400">
              <a:lnSpc>
                <a:spcPct val="85000"/>
              </a:lnSpc>
              <a:spcBef>
                <a:spcPts val="1300"/>
              </a:spcBef>
              <a:buFont typeface="Arial"/>
              <a:buChar char=" "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800" i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>
                <a:solidFill>
                  <a:schemeClr val="accent2">
                    <a:lumMod val="50000"/>
                  </a:schemeClr>
                </a:solidFill>
              </a:rPr>
              <a:t>Общая площадь объекта – 38,4 кв.м.</a:t>
            </a:r>
            <a:endParaRPr/>
          </a:p>
          <a:p>
            <a:pPr marL="0" indent="0">
              <a:buNone/>
              <a:defRPr/>
            </a:pPr>
            <a:r>
              <a:rPr lang="ru-RU">
                <a:solidFill>
                  <a:schemeClr val="accent2">
                    <a:lumMod val="50000"/>
                  </a:schemeClr>
                </a:solidFill>
              </a:rPr>
              <a:t>1 этаж – 28,2 кв.м.</a:t>
            </a:r>
            <a:endParaRPr/>
          </a:p>
          <a:p>
            <a:pPr marL="0" indent="0">
              <a:buNone/>
              <a:defRPr/>
            </a:pPr>
            <a:r>
              <a:rPr lang="ru-RU">
                <a:solidFill>
                  <a:schemeClr val="accent2">
                    <a:lumMod val="50000"/>
                  </a:schemeClr>
                </a:solidFill>
              </a:rPr>
              <a:t>Высота помещения 2,6 м</a:t>
            </a:r>
            <a:endParaRPr/>
          </a:p>
          <a:p>
            <a:pPr marL="0" indent="0">
              <a:buNone/>
              <a:defRPr/>
            </a:pPr>
            <a:r>
              <a:rPr lang="ru-RU">
                <a:solidFill>
                  <a:schemeClr val="accent2">
                    <a:lumMod val="50000"/>
                  </a:schemeClr>
                </a:solidFill>
              </a:rPr>
              <a:t>Надстройка- 10,2 кв.м.</a:t>
            </a:r>
            <a:endParaRPr/>
          </a:p>
          <a:p>
            <a:pPr marL="0" indent="0">
              <a:buNone/>
              <a:defRPr/>
            </a:pPr>
            <a:r>
              <a:rPr lang="ru-RU">
                <a:solidFill>
                  <a:schemeClr val="accent2">
                    <a:lumMod val="50000"/>
                  </a:schemeClr>
                </a:solidFill>
              </a:rPr>
              <a:t>Высота в помещении 2,4 м</a:t>
            </a:r>
            <a:endParaRPr/>
          </a:p>
        </p:txBody>
      </p:sp>
      <p:pic>
        <p:nvPicPr>
          <p:cNvPr id="3" name="Рукописный ввод 2"/>
          <p:cNvPicPr/>
          <p:nvPr/>
        </p:nvPicPr>
        <p:blipFill>
          <a:blip r:embed="rId4"/>
          <a:stretch/>
        </p:blipFill>
        <p:spPr bwMode="auto">
          <a:xfrm>
            <a:off x="1004286" y="523326"/>
            <a:ext cx="12600" cy="12600"/>
          </a:xfrm>
          <a:prstGeom prst="rect">
            <a:avLst/>
          </a:prstGeom>
        </p:spPr>
      </p:pic>
      <p:pic>
        <p:nvPicPr>
          <p:cNvPr id="4" name="Рукописный ввод 3"/>
          <p:cNvPicPr/>
          <p:nvPr/>
        </p:nvPicPr>
        <p:blipFill>
          <a:blip r:embed="rId4"/>
          <a:stretch/>
        </p:blipFill>
        <p:spPr bwMode="auto">
          <a:xfrm>
            <a:off x="1052526" y="535206"/>
            <a:ext cx="12600" cy="12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85800" y="406708"/>
            <a:ext cx="1076190" cy="9714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997243" y="659935"/>
            <a:ext cx="5819425" cy="944256"/>
          </a:xfrm>
        </p:spPr>
        <p:txBody>
          <a:bodyPr/>
          <a:lstStyle/>
          <a:p>
            <a:pPr>
              <a:defRPr/>
            </a:pPr>
            <a:r>
              <a:rPr lang="ru-RU">
                <a:solidFill>
                  <a:schemeClr val="accent2">
                    <a:lumMod val="75000"/>
                  </a:schemeClr>
                </a:solidFill>
              </a:rPr>
              <a:t>Опыт эксплуатации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 bwMode="auto">
          <a:xfrm>
            <a:off x="6840444" y="3910263"/>
            <a:ext cx="4848726" cy="2014330"/>
          </a:xfrm>
        </p:spPr>
        <p:txBody>
          <a:bodyPr>
            <a:noAutofit/>
          </a:bodyPr>
          <a:lstStyle/>
          <a:p>
            <a:pPr marL="0" indent="0" algn="just">
              <a:buNone/>
              <a:defRPr/>
            </a:pPr>
            <a:r>
              <a:rPr lang="ru-RU" sz="1400">
                <a:solidFill>
                  <a:schemeClr val="accent2">
                    <a:lumMod val="50000"/>
                  </a:schemeClr>
                </a:solidFill>
              </a:rPr>
              <a:t>В модульном здании поддерживается постоянная температура воздуха, необходимая для  обеспечения надлежащих условий труда и хранения радиозондов и оболочек.</a:t>
            </a:r>
            <a:endParaRPr/>
          </a:p>
          <a:p>
            <a:pPr marL="0" indent="0" algn="just">
              <a:buNone/>
              <a:defRPr/>
            </a:pPr>
            <a:r>
              <a:rPr lang="ru-RU" sz="1400">
                <a:solidFill>
                  <a:schemeClr val="accent2">
                    <a:lumMod val="50000"/>
                  </a:schemeClr>
                </a:solidFill>
              </a:rPr>
              <a:t>Доступ к антенному посту осуществляется из отапливаемого помещения, что улучшает условия труда инженера-электроника при проведении технического обслуживания оборудования</a:t>
            </a:r>
            <a:endParaRPr/>
          </a:p>
          <a:p>
            <a:pPr marL="0" indent="0" algn="just">
              <a:buNone/>
              <a:defRPr/>
            </a:pPr>
            <a:r>
              <a:rPr lang="ru-RU" sz="1400">
                <a:solidFill>
                  <a:schemeClr val="accent2">
                    <a:lumMod val="50000"/>
                  </a:schemeClr>
                </a:solidFill>
              </a:rPr>
              <a:t>Здание, установленное на подготовленное грунтовое основание сохранило горизонтальность установки</a:t>
            </a:r>
            <a:r>
              <a:rPr lang="ru-RU" sz="1400"/>
              <a:t>.</a:t>
            </a:r>
            <a:endParaRPr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09612" y="2146473"/>
            <a:ext cx="2833085" cy="377505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874167" y="2146474"/>
            <a:ext cx="2833085" cy="377744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Объект 3"/>
          <p:cNvSpPr txBox="1"/>
          <p:nvPr/>
        </p:nvSpPr>
        <p:spPr bwMode="auto">
          <a:xfrm>
            <a:off x="6724791" y="1946217"/>
            <a:ext cx="4678400" cy="13463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>
              <a:lnSpc>
                <a:spcPct val="85000"/>
              </a:lnSpc>
              <a:spcBef>
                <a:spcPts val="1300"/>
              </a:spcBef>
              <a:buFont typeface="Arial"/>
              <a:buChar char=" "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800" i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sz="1400">
                <a:solidFill>
                  <a:schemeClr val="accent2">
                    <a:lumMod val="50000"/>
                  </a:schemeClr>
                </a:solidFill>
              </a:rPr>
              <a:t>Плоская кровля способствует образованию протечек</a:t>
            </a:r>
            <a:endParaRPr/>
          </a:p>
          <a:p>
            <a:pPr algn="just">
              <a:defRPr/>
            </a:pPr>
            <a:r>
              <a:rPr lang="ru-RU" sz="1400">
                <a:solidFill>
                  <a:schemeClr val="accent2">
                    <a:lumMod val="50000"/>
                  </a:schemeClr>
                </a:solidFill>
              </a:rPr>
              <a:t>Проведение ремонта модульного сооружения затруднительно. Ввиду герметичности наружных покрытий, для устранения  каких либо дефектов требуется  демонтаж внутренней отделки  и утепления. </a:t>
            </a:r>
            <a:endParaRPr/>
          </a:p>
        </p:txBody>
      </p:sp>
      <p:sp>
        <p:nvSpPr>
          <p:cNvPr id="6" name="Объект 3"/>
          <p:cNvSpPr txBox="1"/>
          <p:nvPr/>
        </p:nvSpPr>
        <p:spPr bwMode="auto">
          <a:xfrm>
            <a:off x="7117242" y="1353687"/>
            <a:ext cx="4124804" cy="4812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91440" indent="-91440" algn="l" defTabSz="914400">
              <a:lnSpc>
                <a:spcPct val="85000"/>
              </a:lnSpc>
              <a:spcBef>
                <a:spcPts val="1300"/>
              </a:spcBef>
              <a:buFont typeface="Arial"/>
              <a:buChar char=" "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800" i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b="1" i="1">
                <a:solidFill>
                  <a:schemeClr val="accent2">
                    <a:lumMod val="50000"/>
                  </a:schemeClr>
                </a:solidFill>
              </a:rPr>
              <a:t>Отрицательные моменты  </a:t>
            </a:r>
            <a:endParaRPr/>
          </a:p>
        </p:txBody>
      </p:sp>
      <p:sp>
        <p:nvSpPr>
          <p:cNvPr id="8" name="Объект 3"/>
          <p:cNvSpPr txBox="1"/>
          <p:nvPr/>
        </p:nvSpPr>
        <p:spPr bwMode="auto">
          <a:xfrm>
            <a:off x="7244025" y="3429000"/>
            <a:ext cx="4124804" cy="4812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>
              <a:lnSpc>
                <a:spcPct val="85000"/>
              </a:lnSpc>
              <a:spcBef>
                <a:spcPts val="1300"/>
              </a:spcBef>
              <a:buFont typeface="Arial"/>
              <a:buChar char=" "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800" i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b="1" i="1">
                <a:solidFill>
                  <a:schemeClr val="accent2">
                    <a:lumMod val="50000"/>
                  </a:schemeClr>
                </a:solidFill>
              </a:rPr>
              <a:t>Положительный опыт </a:t>
            </a:r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11859" y="609056"/>
            <a:ext cx="1076190" cy="9714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ru-RU">
                <a:solidFill>
                  <a:schemeClr val="accent2">
                    <a:lumMod val="75000"/>
                  </a:schemeClr>
                </a:solidFill>
              </a:rPr>
              <a:t>Способы размещения   РЛС  на АЭ </a:t>
            </a:r>
            <a:endParaRPr/>
          </a:p>
        </p:txBody>
      </p:sp>
      <p:pic>
        <p:nvPicPr>
          <p:cNvPr id="6" name="Объект 5"/>
          <p:cNvPicPr>
            <a:picLocks noChangeAspect="1" noGrp="1"/>
          </p:cNvPicPr>
          <p:nvPr>
            <p:ph sz="half" idx="1"/>
          </p:nvPr>
        </p:nvPicPr>
        <p:blipFill>
          <a:blip r:embed="rId3"/>
          <a:stretch/>
        </p:blipFill>
        <p:spPr bwMode="auto">
          <a:xfrm rot="21394064">
            <a:off x="1533180" y="1732793"/>
            <a:ext cx="2890131" cy="44640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 bwMode="auto">
          <a:xfrm>
            <a:off x="7929405" y="1650282"/>
            <a:ext cx="3329190" cy="4700269"/>
          </a:xfrm>
          <a:prstGeom prst="rect">
            <a:avLst/>
          </a:prstGeom>
        </p:spPr>
      </p:pic>
      <p:sp>
        <p:nvSpPr>
          <p:cNvPr id="8" name="Объект 3"/>
          <p:cNvSpPr txBox="1"/>
          <p:nvPr/>
        </p:nvSpPr>
        <p:spPr bwMode="auto">
          <a:xfrm>
            <a:off x="4554348" y="2478505"/>
            <a:ext cx="3329190" cy="207444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91440" indent="-91440" algn="l" defTabSz="914400">
              <a:lnSpc>
                <a:spcPct val="85000"/>
              </a:lnSpc>
              <a:spcBef>
                <a:spcPts val="1300"/>
              </a:spcBef>
              <a:buFont typeface="Arial"/>
              <a:buChar char=" "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800" i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i="1">
                <a:solidFill>
                  <a:schemeClr val="accent2">
                    <a:lumMod val="50000"/>
                  </a:schemeClr>
                </a:solidFill>
              </a:rPr>
              <a:t>Стоимость металлической опоры - </a:t>
            </a:r>
            <a:r>
              <a:rPr lang="ru-RU" b="1" i="1">
                <a:solidFill>
                  <a:schemeClr val="accent2">
                    <a:lumMod val="50000"/>
                  </a:schemeClr>
                </a:solidFill>
              </a:rPr>
              <a:t>6,23 млн руб</a:t>
            </a:r>
            <a:r>
              <a:rPr lang="ru-RU" i="1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i="1">
                <a:solidFill>
                  <a:schemeClr val="accent2">
                    <a:lumMod val="50000"/>
                  </a:schemeClr>
                </a:solidFill>
              </a:rPr>
              <a:t>(в ценах 2025 года)</a:t>
            </a:r>
            <a:endParaRPr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i="1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i="1">
                <a:solidFill>
                  <a:schemeClr val="accent2">
                    <a:lumMod val="50000"/>
                  </a:schemeClr>
                </a:solidFill>
              </a:rPr>
              <a:t> Стоимость нового модульного сооружения для размещения РЛС и персонала АЭ -  </a:t>
            </a:r>
            <a:r>
              <a:rPr lang="ru-RU" b="1" i="1">
                <a:solidFill>
                  <a:schemeClr val="accent2">
                    <a:lumMod val="50000"/>
                  </a:schemeClr>
                </a:solidFill>
              </a:rPr>
              <a:t>5,7 млн руб.</a:t>
            </a:r>
            <a:endParaRPr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i="1">
                <a:solidFill>
                  <a:schemeClr val="accent2">
                    <a:lumMod val="50000"/>
                  </a:schemeClr>
                </a:solidFill>
              </a:rPr>
              <a:t>(в ценах 2026 года)</a:t>
            </a:r>
            <a:endParaRPr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ru-RU" b="1" i="1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ru-RU" b="1" i="1"/>
          </a:p>
          <a:p>
            <a:pPr marL="0" indent="0">
              <a:lnSpc>
                <a:spcPct val="120000"/>
              </a:lnSpc>
              <a:buNone/>
              <a:defRPr/>
            </a:pPr>
            <a:endParaRPr lang="ru-RU" b="1" i="1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39239" y="421106"/>
            <a:ext cx="1076190" cy="9714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64" name="Объект 63"/>
          <p:cNvGraphicFramePr>
            <a:graphicFrameLocks xmlns:a="http://schemas.openxmlformats.org/drawingml/2006/main" noGrp="1"/>
          </p:cNvGraphicFramePr>
          <p:nvPr>
            <p:ph sz="half" idx="1"/>
          </p:nvPr>
        </p:nvGraphicFramePr>
        <p:xfrm>
          <a:off x="6954254" y="1612853"/>
          <a:ext cx="4752472" cy="2185918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2775618"/>
                <a:gridCol w="392697"/>
                <a:gridCol w="1584157"/>
              </a:tblGrid>
              <a:tr h="291631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600"/>
                        <a:t>Общая площадь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600"/>
                        <a:t>45 кв.м.</a:t>
                      </a:r>
                      <a:endParaRPr/>
                    </a:p>
                  </a:txBody>
                  <a:tcPr/>
                </a:tc>
              </a:tr>
              <a:tr h="291631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600"/>
                        <a:t>Пост оператора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600"/>
                        <a:t>16,2 кв.м.</a:t>
                      </a:r>
                      <a:endParaRPr/>
                    </a:p>
                  </a:txBody>
                  <a:tcPr/>
                </a:tc>
              </a:tr>
              <a:tr h="84479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600"/>
                        <a:t>Помещение для хранения расходных материалов (радиозонды, оболочки)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600"/>
                        <a:t>9 кв.м.</a:t>
                      </a:r>
                      <a:endParaRPr/>
                    </a:p>
                  </a:txBody>
                  <a:tcPr/>
                </a:tc>
              </a:tr>
              <a:tr h="291643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600"/>
                        <a:t>Санузел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600"/>
                        <a:t>8,4 кв.м.</a:t>
                      </a:r>
                      <a:endParaRPr/>
                    </a:p>
                  </a:txBody>
                  <a:tcPr/>
                </a:tc>
              </a:tr>
              <a:tr h="291631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600"/>
                        <a:t>Надстройка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endParaRPr lang="ru-RU" sz="1600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600"/>
                        <a:t>9 кв.м.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Объект 6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93023" y="1788149"/>
            <a:ext cx="6161951" cy="4435249"/>
          </a:xfrm>
          <a:prstGeom prst="rect">
            <a:avLst/>
          </a:prstGeom>
        </p:spPr>
      </p:pic>
      <p:sp>
        <p:nvSpPr>
          <p:cNvPr id="8" name="Заголовок 1"/>
          <p:cNvSpPr txBox="1"/>
          <p:nvPr/>
        </p:nvSpPr>
        <p:spPr bwMode="auto">
          <a:xfrm>
            <a:off x="1788537" y="223761"/>
            <a:ext cx="9273910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85000"/>
              </a:lnSpc>
              <a:spcBef>
                <a:spcPts val="0"/>
              </a:spcBef>
              <a:buNone/>
              <a:defRPr sz="5400" spc="-12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600">
                <a:solidFill>
                  <a:schemeClr val="accent2">
                    <a:lumMod val="50000"/>
                  </a:schemeClr>
                </a:solidFill>
              </a:rPr>
              <a:t>План нового  модульного здания  АЭ Кемь</a:t>
            </a: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067174" y="4833481"/>
            <a:ext cx="1771350" cy="181115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13067" y="515042"/>
            <a:ext cx="1076190" cy="971429"/>
          </a:xfrm>
          <a:prstGeom prst="rect">
            <a:avLst/>
          </a:prstGeom>
        </p:spPr>
      </p:pic>
      <p:sp>
        <p:nvSpPr>
          <p:cNvPr id="3" name="Объект 3"/>
          <p:cNvSpPr txBox="1"/>
          <p:nvPr/>
        </p:nvSpPr>
        <p:spPr bwMode="auto">
          <a:xfrm>
            <a:off x="497977" y="6304059"/>
            <a:ext cx="9198954" cy="5539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>
              <a:lnSpc>
                <a:spcPct val="85000"/>
              </a:lnSpc>
              <a:spcBef>
                <a:spcPts val="1300"/>
              </a:spcBef>
              <a:buFont typeface="Arial"/>
              <a:buChar char=" "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29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8640" indent="-54864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800" i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22960" indent="-82296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97280" indent="-109728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>
              <a:lnSpc>
                <a:spcPct val="85000"/>
              </a:lnSpc>
              <a:spcBef>
                <a:spcPts val="600"/>
              </a:spcBef>
              <a:buFont typeface="Arial"/>
              <a:buChar char=" 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sz="1800">
                <a:solidFill>
                  <a:schemeClr val="accent2">
                    <a:lumMod val="50000"/>
                  </a:schemeClr>
                </a:solidFill>
              </a:rPr>
              <a:t>ГОСТ Р 58762-2019 «Системы санитарно-технические»</a:t>
            </a:r>
            <a:endParaRPr lang="ru-RU"/>
          </a:p>
        </p:txBody>
      </p:sp>
      <p:sp>
        <p:nvSpPr>
          <p:cNvPr id="7" name="TextBox 6"/>
          <p:cNvSpPr txBox="1"/>
          <p:nvPr/>
        </p:nvSpPr>
        <p:spPr bwMode="auto">
          <a:xfrm>
            <a:off x="5902844" y="4084462"/>
            <a:ext cx="61000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>
                <a:solidFill>
                  <a:srgbClr val="000000"/>
                </a:solidFill>
                <a:latin typeface="Times New Roman"/>
                <a:ea typeface="Times New Roman"/>
              </a:rPr>
              <a:t>Схема разметки посадочного места </a:t>
            </a:r>
            <a:endParaRPr/>
          </a:p>
          <a:p>
            <a:pPr algn="ctr">
              <a:defRPr/>
            </a:pPr>
            <a:r>
              <a:rPr lang="ru-RU" sz="1600">
                <a:solidFill>
                  <a:srgbClr val="000000"/>
                </a:solidFill>
                <a:latin typeface="Times New Roman"/>
                <a:ea typeface="Times New Roman"/>
              </a:rPr>
              <a:t>под крепление опорно-поворотного устройства </a:t>
            </a:r>
            <a:endParaRPr lang="ru-RU" sz="16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32309" y="1784351"/>
            <a:ext cx="4191000" cy="314325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505470" y="247187"/>
            <a:ext cx="8596668" cy="1320800"/>
          </a:xfrm>
        </p:spPr>
        <p:txBody>
          <a:bodyPr/>
          <a:lstStyle/>
          <a:p>
            <a:pPr>
              <a:defRPr/>
            </a:pPr>
            <a:r>
              <a:rPr lang="ru-RU">
                <a:solidFill>
                  <a:schemeClr val="accent2">
                    <a:lumMod val="75000"/>
                  </a:schemeClr>
                </a:solidFill>
              </a:rPr>
              <a:t>Основание под новое модульное сооружение</a:t>
            </a:r>
            <a:endParaRPr/>
          </a:p>
        </p:txBody>
      </p:sp>
      <p:pic>
        <p:nvPicPr>
          <p:cNvPr id="6" name="Объект 5"/>
          <p:cNvPicPr>
            <a:picLocks noChangeAspect="1" noGrp="1"/>
          </p:cNvPicPr>
          <p:nvPr>
            <p:ph sz="half" idx="2"/>
          </p:nvPr>
        </p:nvPicPr>
        <p:blipFill>
          <a:blip r:embed="rId3"/>
          <a:stretch/>
        </p:blipFill>
        <p:spPr bwMode="auto">
          <a:xfrm>
            <a:off x="4761232" y="1408576"/>
            <a:ext cx="2911077" cy="3881437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330375" y="1415257"/>
            <a:ext cx="3368278" cy="449103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0" name="Объект 9"/>
          <p:cNvPicPr>
            <a:picLocks noChangeAspect="1" noGrp="1"/>
          </p:cNvPicPr>
          <p:nvPr>
            <p:ph sz="half" idx="1"/>
          </p:nvPr>
        </p:nvPicPr>
        <p:blipFill>
          <a:blip r:embed="rId5"/>
          <a:stretch/>
        </p:blipFill>
        <p:spPr bwMode="auto">
          <a:xfrm>
            <a:off x="493346" y="4219284"/>
            <a:ext cx="4183062" cy="220215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4" name="TextBox 13"/>
          <p:cNvSpPr txBox="1"/>
          <p:nvPr/>
        </p:nvSpPr>
        <p:spPr bwMode="auto">
          <a:xfrm>
            <a:off x="4676407" y="5290013"/>
            <a:ext cx="391469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/>
              <a:t>Выборка грунта до глубины 1,5 м.</a:t>
            </a:r>
            <a:endParaRPr/>
          </a:p>
          <a:p>
            <a:pPr>
              <a:defRPr/>
            </a:pPr>
            <a:r>
              <a:rPr lang="ru-RU" sz="1400"/>
              <a:t>Укладка бутового камня,</a:t>
            </a:r>
            <a:endParaRPr/>
          </a:p>
          <a:p>
            <a:pPr>
              <a:defRPr/>
            </a:pPr>
            <a:r>
              <a:rPr lang="ru-RU" sz="1400"/>
              <a:t>Геотекстиль</a:t>
            </a:r>
            <a:endParaRPr/>
          </a:p>
          <a:p>
            <a:pPr>
              <a:defRPr/>
            </a:pPr>
            <a:r>
              <a:rPr lang="ru-RU" sz="1400"/>
              <a:t>ЩПС 0-40 с трамбовкой</a:t>
            </a:r>
            <a:endParaRPr/>
          </a:p>
          <a:p>
            <a:pPr>
              <a:defRPr/>
            </a:pPr>
            <a:r>
              <a:rPr lang="ru-RU" sz="1400"/>
              <a:t>Щебень с трамбованием</a:t>
            </a:r>
            <a:endParaRPr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0" y="0"/>
            <a:ext cx="1076190" cy="9714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320656" y="485714"/>
            <a:ext cx="8596668" cy="779000"/>
          </a:xfrm>
        </p:spPr>
        <p:txBody>
          <a:bodyPr/>
          <a:lstStyle/>
          <a:p>
            <a:pPr>
              <a:defRPr/>
            </a:pPr>
            <a:r>
              <a:rPr lang="ru-RU">
                <a:solidFill>
                  <a:schemeClr val="accent2">
                    <a:lumMod val="75000"/>
                  </a:schemeClr>
                </a:solidFill>
              </a:rPr>
              <a:t>Новое модульное здание АЭ Кемь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5618990" y="1456446"/>
            <a:ext cx="5596958" cy="503277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>
                <a:solidFill>
                  <a:schemeClr val="accent2">
                    <a:lumMod val="75000"/>
                  </a:schemeClr>
                </a:solidFill>
              </a:rPr>
              <a:t>Монтаж нового модульного здания</a:t>
            </a:r>
            <a:endParaRPr/>
          </a:p>
        </p:txBody>
      </p:sp>
      <p:pic>
        <p:nvPicPr>
          <p:cNvPr id="6" name="Объект 5"/>
          <p:cNvPicPr>
            <a:picLocks noChangeAspect="1" noGrp="1"/>
          </p:cNvPicPr>
          <p:nvPr>
            <p:ph sz="half" idx="2"/>
          </p:nvPr>
        </p:nvPicPr>
        <p:blipFill>
          <a:blip r:embed="rId3"/>
          <a:stretch/>
        </p:blipFill>
        <p:spPr bwMode="auto">
          <a:xfrm>
            <a:off x="5618990" y="2180441"/>
            <a:ext cx="5826118" cy="23365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82755" y="2180441"/>
            <a:ext cx="5190231" cy="62376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821426" y="3903952"/>
            <a:ext cx="3759829" cy="284613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-194652" y="3300283"/>
            <a:ext cx="5567639" cy="2293003"/>
          </a:xfrm>
          <a:prstGeom prst="rect">
            <a:avLst/>
          </a:prstGeom>
          <a:noFill/>
          <a:ln>
            <a:noFill/>
          </a:ln>
          <a:effectLst/>
          <a:scene3d>
            <a:camera prst="perspectiveHeroicExtremeLeftFacing"/>
            <a:lightRig rig="threePt" dir="t"/>
          </a:scene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182755" y="293285"/>
            <a:ext cx="1076190" cy="9714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083440" y="607135"/>
            <a:ext cx="8596668" cy="1320800"/>
          </a:xfrm>
        </p:spPr>
        <p:txBody>
          <a:bodyPr/>
          <a:lstStyle/>
          <a:p>
            <a:pPr>
              <a:defRPr/>
            </a:pPr>
            <a:r>
              <a:rPr lang="ru-RU">
                <a:solidFill>
                  <a:schemeClr val="accent2">
                    <a:lumMod val="75000"/>
                  </a:schemeClr>
                </a:solidFill>
              </a:rPr>
              <a:t>Газогенераторная АЭ Кемь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>
                <a:solidFill>
                  <a:schemeClr val="accent2">
                    <a:lumMod val="75000"/>
                  </a:schemeClr>
                </a:solidFill>
              </a:rPr>
              <a:t>Вид снаружи</a:t>
            </a:r>
            <a:endParaRPr/>
          </a:p>
        </p:txBody>
      </p:sp>
      <p:pic>
        <p:nvPicPr>
          <p:cNvPr id="8" name="Объект 4"/>
          <p:cNvPicPr>
            <a:picLocks noChangeAspect="1" noGrp="1"/>
          </p:cNvPicPr>
          <p:nvPr>
            <p:ph sz="half" idx="2"/>
          </p:nvPr>
        </p:nvPicPr>
        <p:blipFill>
          <a:blip r:embed="rId3"/>
          <a:stretch/>
        </p:blipFill>
        <p:spPr bwMode="auto">
          <a:xfrm>
            <a:off x="5669381" y="2935240"/>
            <a:ext cx="4184650" cy="314108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5821629" y="2160983"/>
            <a:ext cx="4185618" cy="576262"/>
          </a:xfrm>
        </p:spPr>
        <p:txBody>
          <a:bodyPr/>
          <a:lstStyle/>
          <a:p>
            <a:pPr>
              <a:defRPr/>
            </a:pPr>
            <a:r>
              <a:rPr lang="ru-RU">
                <a:solidFill>
                  <a:schemeClr val="accent2">
                    <a:lumMod val="75000"/>
                  </a:schemeClr>
                </a:solidFill>
              </a:rPr>
              <a:t>Вид внутри</a:t>
            </a:r>
            <a:endParaRPr/>
          </a:p>
        </p:txBody>
      </p:sp>
      <p:pic>
        <p:nvPicPr>
          <p:cNvPr id="9" name="Объект 8"/>
          <p:cNvPicPr>
            <a:picLocks noChangeAspect="1" noGrp="1"/>
          </p:cNvPicPr>
          <p:nvPr>
            <p:ph sz="quarter" idx="4"/>
          </p:nvPr>
        </p:nvPicPr>
        <p:blipFill>
          <a:blip r:embed="rId4"/>
          <a:stretch/>
        </p:blipFill>
        <p:spPr bwMode="auto">
          <a:xfrm>
            <a:off x="596027" y="2935240"/>
            <a:ext cx="4265341" cy="32004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35702" y="587316"/>
            <a:ext cx="1076190" cy="9714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263638" y="348346"/>
            <a:ext cx="8596668" cy="1320800"/>
          </a:xfrm>
        </p:spPr>
        <p:txBody>
          <a:bodyPr/>
          <a:lstStyle/>
          <a:p>
            <a:pPr>
              <a:defRPr/>
            </a:pPr>
            <a:r>
              <a:rPr lang="ru-RU">
                <a:solidFill>
                  <a:schemeClr val="accent2">
                    <a:lumMod val="75000"/>
                  </a:schemeClr>
                </a:solidFill>
              </a:rPr>
              <a:t>Готовые модульные газогенераторные установки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694295" y="6193683"/>
            <a:ext cx="4108455" cy="57652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1500" i="1"/>
              <a:t>ООО «Адсорбционные газовые системы»</a:t>
            </a:r>
            <a:endParaRPr/>
          </a:p>
        </p:txBody>
      </p:sp>
      <p:pic>
        <p:nvPicPr>
          <p:cNvPr id="10" name="Объект 9"/>
          <p:cNvPicPr>
            <a:picLocks noChangeAspect="1" noGrp="1"/>
          </p:cNvPicPr>
          <p:nvPr>
            <p:ph sz="half" idx="2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762001" y="2354354"/>
            <a:ext cx="5364270" cy="391247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 bwMode="auto">
          <a:xfrm>
            <a:off x="7487522" y="2437903"/>
            <a:ext cx="2973328" cy="309395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7591910" y="5748574"/>
            <a:ext cx="2973328" cy="8902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0" y="348346"/>
            <a:ext cx="1076190" cy="9714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362974" y="499533"/>
            <a:ext cx="10067025" cy="130455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200">
                <a:solidFill>
                  <a:schemeClr val="accent2">
                    <a:lumMod val="75000"/>
                  </a:schemeClr>
                </a:solidFill>
              </a:rPr>
              <a:t>Сборно-разборное модульное здание для размещения оборудования газогенераторной</a:t>
            </a:r>
            <a:endParaRPr/>
          </a:p>
        </p:txBody>
      </p:sp>
      <p:pic>
        <p:nvPicPr>
          <p:cNvPr id="8" name="Объект 7"/>
          <p:cNvPicPr>
            <a:picLocks noChangeAspect="1" noGrp="1"/>
          </p:cNvPicPr>
          <p:nvPr>
            <p:ph sz="half"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219894" y="1815352"/>
            <a:ext cx="3550024" cy="322729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986447" y="2666893"/>
            <a:ext cx="219106" cy="152421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986447" y="2666893"/>
            <a:ext cx="219106" cy="152421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4592929" y="1689264"/>
            <a:ext cx="6644698" cy="36706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219894" y="525262"/>
            <a:ext cx="1076190" cy="971429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xmlns:a="http://schemas.openxmlformats.org/drawingml/2006/main" noGrp="1"/>
          </p:cNvGraphicFramePr>
          <p:nvPr/>
        </p:nvGraphicFramePr>
        <p:xfrm>
          <a:off x="219894" y="5410863"/>
          <a:ext cx="11017732" cy="124968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2207368"/>
                <a:gridCol w="4313431"/>
                <a:gridCol w="4496933"/>
              </a:tblGrid>
              <a:tr h="452785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/>
                        <a:t>Класс сооружения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/>
                        <a:t>КС-1  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400"/>
                        <a:t>(сборно-разборное мобильное здание)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/>
                        <a:t>ГОСТ 27751-2014 «Надежность строительных конструкций и оснований»</a:t>
                      </a:r>
                      <a:endParaRPr/>
                    </a:p>
                  </a:txBody>
                  <a:tcPr/>
                </a:tc>
              </a:tr>
              <a:tr h="26634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/>
                        <a:t>Число передислокаций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/>
                        <a:t>Не менее 3</a:t>
                      </a:r>
                      <a:endParaRPr/>
                    </a:p>
                  </a:txBody>
                  <a:tcPr/>
                </a:tc>
                <a:tc rowSpan="2">
                  <a:txBody>
                    <a:bodyPr/>
                    <a:p>
                      <a:pPr>
                        <a:defRPr/>
                      </a:pPr>
                      <a:r>
                        <a:rPr lang="ru-RU" sz="1400"/>
                        <a:t>ГОСТ Р 58760-2024 «Здания мобильные (инвентарные)»</a:t>
                      </a:r>
                      <a:endParaRPr/>
                    </a:p>
                    <a:p>
                      <a:pPr>
                        <a:defRPr/>
                      </a:pPr>
                      <a:endParaRPr lang="ru-RU" sz="1400"/>
                    </a:p>
                  </a:txBody>
                  <a:tcPr/>
                </a:tc>
              </a:tr>
              <a:tr h="372882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/>
                        <a:t>Расчетный срок службы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400"/>
                        <a:t>Не менее 20 лет </a:t>
                      </a:r>
                      <a:endParaRPr/>
                    </a:p>
                  </a:txBody>
                  <a:tcPr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199736" y="352044"/>
            <a:ext cx="7618032" cy="971429"/>
          </a:xfrm>
        </p:spPr>
        <p:txBody>
          <a:bodyPr/>
          <a:lstStyle/>
          <a:p>
            <a:pPr algn="ctr">
              <a:defRPr/>
            </a:pPr>
            <a:r>
              <a:rPr lang="ru-RU">
                <a:solidFill>
                  <a:schemeClr val="accent2">
                    <a:lumMod val="75000"/>
                  </a:schemeClr>
                </a:solidFill>
              </a:rPr>
              <a:t>План  газогенераторной </a:t>
            </a:r>
            <a:endParaRPr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4332" y="352044"/>
            <a:ext cx="1076190" cy="97142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220787" y="6035693"/>
            <a:ext cx="113355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/>
              <a:t>РД 52.11.650-2003. Наставление гидрометеорологическим станциям и постам. Выпуск 4 «Аэрологические наблюдения на станциях», Часть III «Температурно-ветровое зондирование атмосферы»</a:t>
            </a:r>
            <a:endParaRPr/>
          </a:p>
          <a:p>
            <a:pPr>
              <a:defRPr/>
            </a:pPr>
            <a:r>
              <a:rPr lang="ru-RU" sz="1200"/>
              <a:t>Инструкция по безопасной эксплуатации баллонных газогенераторов АВГ-45 и баллонов с водородом. </a:t>
            </a:r>
            <a:r>
              <a:rPr lang="ru-RU" sz="1200"/>
              <a:t>Главгидрометслужба</a:t>
            </a:r>
            <a:r>
              <a:rPr lang="ru-RU" sz="1200"/>
              <a:t> СССР (ГУГМС), 1978 г.</a:t>
            </a:r>
            <a:endParaRPr/>
          </a:p>
          <a:p>
            <a:pPr>
              <a:defRPr/>
            </a:pPr>
            <a:r>
              <a:rPr lang="ru-RU" sz="1200"/>
              <a:t>СП 60.13330.2020 «Свод правил. Отопление, вентиляция и кондиционирование воздуха»</a:t>
            </a:r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1360080"/>
            <a:ext cx="5207540" cy="4559240"/>
          </a:xfrm>
          <a:prstGeom prst="rect">
            <a:avLst/>
          </a:prstGeom>
        </p:spPr>
      </p:pic>
      <p:graphicFrame>
        <p:nvGraphicFramePr>
          <p:cNvPr id="12" name="Таблица 11"/>
          <p:cNvGraphicFramePr>
            <a:graphicFrameLocks xmlns:a="http://schemas.openxmlformats.org/drawingml/2006/main" noGrp="1"/>
          </p:cNvGraphicFramePr>
          <p:nvPr/>
        </p:nvGraphicFramePr>
        <p:xfrm>
          <a:off x="8723482" y="2263817"/>
          <a:ext cx="3300076" cy="2475793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504739"/>
                <a:gridCol w="1977192"/>
                <a:gridCol w="818145"/>
              </a:tblGrid>
              <a:tr h="41839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50"/>
                        <a:t>№ 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ru-RU" sz="1050"/>
                        <a:t>пом.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50"/>
                        <a:t>Наименование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50"/>
                        <a:t>Площадь,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050"/>
                        <a:t> м</a:t>
                      </a:r>
                      <a:r>
                        <a:rPr lang="ru-RU" sz="1050" baseline="30000"/>
                        <a:t>2</a:t>
                      </a:r>
                      <a:endParaRPr/>
                    </a:p>
                  </a:txBody>
                  <a:tcPr/>
                </a:tc>
              </a:tr>
              <a:tr h="39623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50"/>
                        <a:t>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50"/>
                        <a:t>Помещение для хранения едкого натра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50"/>
                        <a:t>9,5</a:t>
                      </a:r>
                      <a:endParaRPr/>
                    </a:p>
                  </a:txBody>
                  <a:tcPr/>
                </a:tc>
              </a:tr>
              <a:tr h="551896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50"/>
                        <a:t>2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50"/>
                        <a:t>Помещение для хранения ферросилиция  и алюминиевого порошка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50"/>
                        <a:t>9,54</a:t>
                      </a:r>
                      <a:endParaRPr/>
                    </a:p>
                  </a:txBody>
                  <a:tcPr/>
                </a:tc>
              </a:tr>
              <a:tr h="24631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50"/>
                        <a:t>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50"/>
                        <a:t>Помещение ввода коммуникаций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50"/>
                        <a:t>8,17</a:t>
                      </a:r>
                      <a:endParaRPr/>
                    </a:p>
                  </a:txBody>
                  <a:tcPr/>
                </a:tc>
              </a:tr>
              <a:tr h="24631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50"/>
                        <a:t>4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50"/>
                        <a:t>Газододывательное</a:t>
                      </a:r>
                      <a:r>
                        <a:rPr lang="ru-RU" sz="1050"/>
                        <a:t> помещение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50"/>
                        <a:t>40,13</a:t>
                      </a:r>
                      <a:endParaRPr/>
                    </a:p>
                  </a:txBody>
                  <a:tcPr/>
                </a:tc>
              </a:tr>
              <a:tr h="24631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50"/>
                        <a:t>5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050"/>
                        <a:t>Наполнительное помещение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050"/>
                        <a:t>35,66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Объект 8"/>
          <p:cNvPicPr>
            <a:picLocks noChangeAspect="1" noGrp="1"/>
          </p:cNvPicPr>
          <p:nvPr>
            <p:ph sz="half" idx="2"/>
          </p:nvPr>
        </p:nvPicPr>
        <p:blipFill>
          <a:blip r:embed="rId5"/>
          <a:stretch/>
        </p:blipFill>
        <p:spPr bwMode="auto">
          <a:xfrm>
            <a:off x="4525835" y="1854130"/>
            <a:ext cx="3930665" cy="36921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306002" y="582312"/>
            <a:ext cx="8596668" cy="1320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>
                <a:solidFill>
                  <a:schemeClr val="accent2">
                    <a:lumMod val="75000"/>
                  </a:schemeClr>
                </a:solidFill>
              </a:rPr>
              <a:t>Легкосбрасываемые</a:t>
            </a:r>
            <a:r>
              <a:rPr lang="ru-RU">
                <a:solidFill>
                  <a:schemeClr val="accent2">
                    <a:lumMod val="75000"/>
                  </a:schemeClr>
                </a:solidFill>
              </a:rPr>
              <a:t>  конструкции 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8364045" y="3633300"/>
            <a:ext cx="3416968" cy="231840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1200"/>
              <a:t>Федеральный закон от 22.07.2008  № 123-ФЗ «Технический регламент о требованиях пожарной безопасности</a:t>
            </a:r>
            <a:endParaRPr/>
          </a:p>
          <a:p>
            <a:pPr>
              <a:defRPr/>
            </a:pPr>
            <a:r>
              <a:rPr lang="ru-RU" sz="1200"/>
              <a:t>ГОСТ Р 71940—2025 «Конструкции ограждающие </a:t>
            </a:r>
            <a:r>
              <a:rPr lang="ru-RU" sz="1200"/>
              <a:t>легкосбрасываемые</a:t>
            </a:r>
            <a:r>
              <a:rPr lang="ru-RU" sz="1200"/>
              <a:t> для зданий»</a:t>
            </a:r>
            <a:endParaRPr/>
          </a:p>
          <a:p>
            <a:pPr>
              <a:defRPr/>
            </a:pPr>
            <a:r>
              <a:rPr lang="ru-RU" sz="1200"/>
              <a:t>ГОСТ 56288-2014 «Конструкции оконные со стеклопакетами </a:t>
            </a:r>
            <a:r>
              <a:rPr lang="ru-RU" sz="1200"/>
              <a:t>легкосбрасываемые</a:t>
            </a:r>
            <a:r>
              <a:rPr lang="ru-RU" sz="1200"/>
              <a:t> для зданий»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66743" y="1903112"/>
            <a:ext cx="3473874" cy="48267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582312"/>
            <a:ext cx="1076190" cy="971429"/>
          </a:xfrm>
          <a:prstGeom prst="rect">
            <a:avLst/>
          </a:prstGeom>
        </p:spPr>
      </p:pic>
      <p:sp>
        <p:nvSpPr>
          <p:cNvPr id="5" name="Объект 5"/>
          <p:cNvSpPr txBox="1"/>
          <p:nvPr/>
        </p:nvSpPr>
        <p:spPr bwMode="auto">
          <a:xfrm>
            <a:off x="6757812" y="1981200"/>
            <a:ext cx="3686175" cy="2000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Char char=""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Char char="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Char char="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Char char="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Char char="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Char char="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Char char="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Char char="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/>
              <a:buChar char=""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/>
              <a:buNone/>
              <a:defRPr/>
            </a:pPr>
            <a:endParaRPr lang="ru-RU" sz="1000"/>
          </a:p>
        </p:txBody>
      </p:sp>
      <p:sp>
        <p:nvSpPr>
          <p:cNvPr id="7" name="TextBox 6"/>
          <p:cNvSpPr txBox="1"/>
          <p:nvPr/>
        </p:nvSpPr>
        <p:spPr bwMode="auto">
          <a:xfrm>
            <a:off x="8530664" y="1896448"/>
            <a:ext cx="2744013" cy="11671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defRPr/>
            </a:pPr>
            <a:r>
              <a:rPr lang="ru-RU" sz="1200">
                <a:solidFill>
                  <a:srgbClr val="000000"/>
                </a:solidFill>
                <a:latin typeface="Times New Roman"/>
                <a:ea typeface="Times New Roman"/>
              </a:rPr>
              <a:t>Площадь  </a:t>
            </a:r>
            <a:r>
              <a:rPr lang="ru-RU" sz="1200">
                <a:solidFill>
                  <a:srgbClr val="000000"/>
                </a:solidFill>
                <a:latin typeface="Times New Roman"/>
                <a:ea typeface="Times New Roman"/>
              </a:rPr>
              <a:t>легкосбрасываемых</a:t>
            </a:r>
            <a:r>
              <a:rPr lang="ru-RU" sz="1200">
                <a:solidFill>
                  <a:srgbClr val="000000"/>
                </a:solidFill>
                <a:latin typeface="Times New Roman"/>
                <a:ea typeface="Times New Roman"/>
              </a:rPr>
              <a:t> конструкций:</a:t>
            </a:r>
            <a:endParaRPr/>
          </a:p>
          <a:p>
            <a:pPr indent="450215" algn="ctr">
              <a:lnSpc>
                <a:spcPct val="150000"/>
              </a:lnSpc>
              <a:defRPr/>
            </a:pPr>
            <a:r>
              <a:rPr lang="ru-RU" sz="1200">
                <a:solidFill>
                  <a:srgbClr val="000000"/>
                </a:solidFill>
                <a:latin typeface="Times New Roman"/>
                <a:ea typeface="Times New Roman"/>
              </a:rPr>
              <a:t>не менее 0,05 м² на 1 м³ объёма </a:t>
            </a:r>
            <a:endParaRPr/>
          </a:p>
          <a:p>
            <a:pPr indent="450215" algn="ctr">
              <a:lnSpc>
                <a:spcPct val="150000"/>
              </a:lnSpc>
              <a:defRPr/>
            </a:pPr>
            <a:r>
              <a:rPr lang="ru-RU" sz="1200">
                <a:solidFill>
                  <a:srgbClr val="000000"/>
                </a:solidFill>
                <a:latin typeface="Times New Roman"/>
                <a:ea typeface="Times New Roman"/>
              </a:rPr>
              <a:t>(для объектов категории А)</a:t>
            </a:r>
            <a:endParaRPr lang="ru-RU" sz="1200">
              <a:latin typeface="Times New Roman"/>
              <a:ea typeface="Times New Roman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759216" y="1393367"/>
            <a:ext cx="3604829" cy="51761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57224" y="499533"/>
            <a:ext cx="10772775" cy="1267483"/>
          </a:xfrm>
        </p:spPr>
        <p:txBody>
          <a:bodyPr/>
          <a:lstStyle/>
          <a:p>
            <a:pPr algn="ctr">
              <a:defRPr/>
            </a:pPr>
            <a:r>
              <a:rPr lang="ru-RU">
                <a:solidFill>
                  <a:schemeClr val="accent2">
                    <a:lumMod val="75000"/>
                  </a:schemeClr>
                </a:solidFill>
              </a:rPr>
              <a:t>Нормативная база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365789" y="1417724"/>
            <a:ext cx="5826210" cy="4493969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3" name="Объект 2"/>
          <p:cNvSpPr>
            <a:spLocks noGrp="1"/>
          </p:cNvSpPr>
          <p:nvPr>
            <p:ph sz="half" idx="2"/>
          </p:nvPr>
        </p:nvSpPr>
        <p:spPr bwMode="auto">
          <a:xfrm>
            <a:off x="390525" y="1133274"/>
            <a:ext cx="6981825" cy="5448501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ru-RU" sz="4800" b="1"/>
              <a:t>Федеральные законы</a:t>
            </a:r>
            <a:endParaRPr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ru-RU" sz="4800"/>
              <a:t>от 29.12.2004 №190-ФЗ «Градостроительный  кодекс РФ»</a:t>
            </a:r>
            <a:endParaRPr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ru-RU" sz="4800"/>
              <a:t>от 27.12.2002 № 184-ФЗ «О техническом регулировании»</a:t>
            </a:r>
            <a:endParaRPr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ru-RU" sz="4800"/>
              <a:t>от 30.12.2009 № 384-ФЗ «Технический регламент о безопасности зданий и сооружений»</a:t>
            </a:r>
            <a:endParaRPr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ru-RU" sz="4800"/>
              <a:t>от 22.07.2008  № 123-ФЗ «Технический регламент о требованиях пожарной безопасности</a:t>
            </a:r>
            <a:endParaRPr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ru-RU" sz="4800" b="1"/>
              <a:t>Технические и нормативные документы:</a:t>
            </a:r>
            <a:endParaRPr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ru-RU" sz="4800"/>
              <a:t>ГОСТ Р 58760-2024 «Здания мобильные (инвентарные)»</a:t>
            </a:r>
            <a:endParaRPr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ru-RU" sz="4800"/>
              <a:t>ГОСТ Р 58759-2019 «Здания мобильные (инвентарные). Классификация. Термины и определения»</a:t>
            </a:r>
            <a:endParaRPr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ru-RU" sz="4800"/>
              <a:t>ГОСТ Р 58762-2019 «Здания мобильные (инвентарные). Системы санитарно-технические»</a:t>
            </a:r>
            <a:endParaRPr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ru-RU" sz="4800"/>
              <a:t>ГОСТ Р 71617-2024 «Модульные здания и конструкции. Термины и определения. Классификация»</a:t>
            </a:r>
            <a:endParaRPr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ru-RU" sz="4800"/>
              <a:t>ГОСТ 27751-2014  «Надежность строительных конструкций и оснований»</a:t>
            </a:r>
            <a:endParaRPr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ru-RU" sz="4800"/>
              <a:t>ГОСТ Р 71940—2025 «Конструкции ограждающие </a:t>
            </a:r>
            <a:r>
              <a:rPr lang="ru-RU" sz="4800"/>
              <a:t>легкосбрасываемые</a:t>
            </a:r>
            <a:r>
              <a:rPr lang="ru-RU" sz="4800"/>
              <a:t> для зданий»</a:t>
            </a:r>
            <a:endParaRPr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ru-RU" sz="4800"/>
              <a:t>ГОСТ 56288-2014 «Конструкции оконные со стеклопакетами </a:t>
            </a:r>
            <a:r>
              <a:rPr lang="ru-RU" sz="4800"/>
              <a:t>легкосбрасываемые</a:t>
            </a:r>
            <a:r>
              <a:rPr lang="ru-RU" sz="4800"/>
              <a:t> для зданий»</a:t>
            </a:r>
            <a:endParaRPr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ru-RU" sz="4800"/>
              <a:t>СП1325800.2024 «Свод правил. Здания и сооружения модульные»</a:t>
            </a:r>
            <a:endParaRPr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ru-RU" sz="4800"/>
              <a:t>СП 60.13330.2020  «Свод правил. Отопление, вентиляция и кондиционирование воздуха»</a:t>
            </a:r>
            <a:endParaRPr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ru-RU" sz="4800"/>
              <a:t>СП 50.13330 «Тепловая защита зданий»</a:t>
            </a:r>
            <a:endParaRPr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ru-RU" sz="4800"/>
              <a:t>РД 52.11.650-2003. Наставление гидрометеорологическим станциям и постам. Выпуск 4 «Аэрологические наблюдения на станциях», Часть</a:t>
            </a:r>
            <a:r>
              <a:rPr lang="en-US" sz="4800"/>
              <a:t> III</a:t>
            </a:r>
            <a:r>
              <a:rPr lang="ru-RU" sz="4800"/>
              <a:t> «Температурно-ветровое зондирование атмосферы»</a:t>
            </a:r>
            <a:endParaRPr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ru-RU" sz="4800"/>
              <a:t>Инструкция по безопасной эксплуатации баллонных газогенераторов АВГ-45 и баллонов с водородом. </a:t>
            </a:r>
            <a:r>
              <a:rPr lang="ru-RU" sz="4800"/>
              <a:t>Главгидрометслужба</a:t>
            </a:r>
            <a:r>
              <a:rPr lang="ru-RU" sz="4800"/>
              <a:t> СССР (ГУГМС), 1978 г.</a:t>
            </a:r>
            <a:endParaRPr/>
          </a:p>
          <a:p>
            <a:pPr marL="0" indent="0">
              <a:buNone/>
              <a:defRPr/>
            </a:pPr>
            <a:endParaRPr lang="ru-RU"/>
          </a:p>
          <a:p>
            <a:pPr marL="0" indent="0">
              <a:buNone/>
              <a:defRPr/>
            </a:pPr>
            <a:r>
              <a:rPr lang="ru-RU"/>
              <a:t> </a:t>
            </a: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634916" y="330689"/>
            <a:ext cx="1076190" cy="9714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363371" y="1742982"/>
            <a:ext cx="7152435" cy="120475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4800" b="1">
                <a:solidFill>
                  <a:schemeClr val="accent2">
                    <a:lumMod val="75000"/>
                  </a:schemeClr>
                </a:solidFill>
              </a:rPr>
              <a:t>Спасибо за внимание</a:t>
            </a:r>
            <a:r>
              <a:rPr lang="ru-RU" sz="4400" b="1">
                <a:solidFill>
                  <a:schemeClr val="accent2">
                    <a:lumMod val="75000"/>
                  </a:schemeClr>
                </a:solidFill>
              </a:rPr>
              <a:t>!</a:t>
            </a:r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737935" y="3259257"/>
            <a:ext cx="2175853" cy="19640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/>
        <a:ea typeface="Liberation Sans"/>
        <a:cs typeface="Liberation Sans"/>
      </a:majorFont>
      <a:minorFont>
        <a:latin typeface="Trebuchet MS"/>
        <a:ea typeface="Liberation Sans"/>
        <a:cs typeface="Liberation Sans"/>
      </a:minorFont>
    </a:fontScheme>
    <a:fmtScheme name="Аспект">
      <a:fillStyleLst>
        <a:solidFill>
          <a:schemeClr val="phClr"/>
        </a:solidFill>
        <a:gradFill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Liberation Sans"/>
        <a:cs typeface="Liberation Sans"/>
      </a:majorFont>
      <a:minorFont>
        <a:latin typeface="Calibri"/>
        <a:ea typeface="Liberation Sans"/>
        <a:cs typeface="Liberation Sans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0</Words>
  <Application>r7-office/2026.2.1.2268</Application>
  <DocSecurity>0</DocSecurity>
  <PresentationFormat>Широкоэкранный</PresentationFormat>
  <Paragraphs>0</Paragraphs>
  <Slides>16</Slides>
  <Notes>16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Опыт эксплуатации модульных зданий</dc:title>
  <dc:subject/>
  <dc:creator>Пользователь</dc:creator>
  <cp:keywords/>
  <dc:description/>
  <dc:identifier/>
  <dc:language/>
  <cp:lastModifiedBy>Аноним</cp:lastModifiedBy>
  <cp:revision>99</cp:revision>
  <dcterms:created xsi:type="dcterms:W3CDTF">2026-04-20T12:32:41Z</dcterms:created>
  <dcterms:modified xsi:type="dcterms:W3CDTF">2026-09-07T12:06:34Z</dcterms:modified>
  <cp:category/>
  <cp:contentStatus/>
  <cp:version/>
</cp:coreProperties>
</file>